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67.jpg" ContentType="image/png"/>
  <Override PartName="/ppt/media/image68.jpg" ContentType="image/png"/>
  <Override PartName="/ppt/media/image69.jpg" ContentType="image/png"/>
  <Override PartName="/ppt/media/image70.jpg" ContentType="image/png"/>
  <Override PartName="/ppt/media/image71.jpg" ContentType="image/png"/>
  <Override PartName="/ppt/media/image7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89" r:id="rId3"/>
    <p:sldId id="257" r:id="rId4"/>
    <p:sldId id="259" r:id="rId5"/>
    <p:sldId id="271" r:id="rId6"/>
    <p:sldId id="272" r:id="rId7"/>
    <p:sldId id="276" r:id="rId8"/>
    <p:sldId id="275" r:id="rId9"/>
    <p:sldId id="278" r:id="rId10"/>
    <p:sldId id="286" r:id="rId11"/>
    <p:sldId id="300" r:id="rId12"/>
    <p:sldId id="273" r:id="rId13"/>
    <p:sldId id="277" r:id="rId14"/>
    <p:sldId id="293" r:id="rId15"/>
    <p:sldId id="302" r:id="rId16"/>
    <p:sldId id="303" r:id="rId17"/>
    <p:sldId id="264" r:id="rId18"/>
    <p:sldId id="274" r:id="rId19"/>
    <p:sldId id="279" r:id="rId20"/>
    <p:sldId id="280" r:id="rId21"/>
    <p:sldId id="281" r:id="rId22"/>
    <p:sldId id="282" r:id="rId23"/>
    <p:sldId id="283" r:id="rId24"/>
    <p:sldId id="301" r:id="rId25"/>
    <p:sldId id="261" r:id="rId26"/>
    <p:sldId id="262" r:id="rId27"/>
    <p:sldId id="290" r:id="rId28"/>
    <p:sldId id="284" r:id="rId29"/>
    <p:sldId id="299" r:id="rId30"/>
    <p:sldId id="298" r:id="rId31"/>
    <p:sldId id="297" r:id="rId32"/>
    <p:sldId id="295" r:id="rId33"/>
    <p:sldId id="292" r:id="rId34"/>
    <p:sldId id="288" r:id="rId35"/>
    <p:sldId id="266" r:id="rId36"/>
    <p:sldId id="287" r:id="rId37"/>
    <p:sldId id="305" r:id="rId38"/>
    <p:sldId id="265" r:id="rId39"/>
    <p:sldId id="304" r:id="rId40"/>
    <p:sldId id="270" r:id="rId41"/>
    <p:sldId id="269" r:id="rId42"/>
    <p:sldId id="296" r:id="rId43"/>
    <p:sldId id="294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pos="32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6E0"/>
    <a:srgbClr val="5B80A5"/>
    <a:srgbClr val="FAF4E7"/>
    <a:srgbClr val="81B9D7"/>
    <a:srgbClr val="020A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586" y="43"/>
      </p:cViewPr>
      <p:guideLst>
        <p:guide orient="horz" pos="1094"/>
        <p:guide pos="32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5CDAA4-5BAB-40D1-BB81-F1BDB48C80A6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DD08931-C804-43AD-8179-68CE66209008}">
      <dgm:prSet phldrT="[Text]" phldr="0"/>
      <dgm:spPr/>
      <dgm:t>
        <a:bodyPr/>
        <a:lstStyle/>
        <a:p>
          <a:r>
            <a:rPr lang="en-GB" dirty="0"/>
            <a:t>Veri</a:t>
          </a:r>
          <a:endParaRPr lang="tr-TR" dirty="0"/>
        </a:p>
      </dgm:t>
    </dgm:pt>
    <dgm:pt modelId="{4D9468F0-5049-45C8-BD08-6D45C0E76CC5}" type="parTrans" cxnId="{A2A55A99-0212-499F-8A44-64E317E451FE}">
      <dgm:prSet/>
      <dgm:spPr/>
      <dgm:t>
        <a:bodyPr/>
        <a:lstStyle/>
        <a:p>
          <a:endParaRPr lang="tr-TR"/>
        </a:p>
      </dgm:t>
    </dgm:pt>
    <dgm:pt modelId="{DB7D669D-D1A5-4A90-BBB4-E98BDFCD48BA}" type="sibTrans" cxnId="{A2A55A99-0212-499F-8A44-64E317E451FE}">
      <dgm:prSet/>
      <dgm:spPr/>
      <dgm:t>
        <a:bodyPr/>
        <a:lstStyle/>
        <a:p>
          <a:endParaRPr lang="tr-TR"/>
        </a:p>
      </dgm:t>
    </dgm:pt>
    <dgm:pt modelId="{1DDB45C9-3371-4AA7-B5DC-E76E98D616E5}">
      <dgm:prSet phldrT="[Text]" phldr="0"/>
      <dgm:spPr/>
      <dgm:t>
        <a:bodyPr/>
        <a:lstStyle/>
        <a:p>
          <a:r>
            <a:rPr lang="en-GB" dirty="0"/>
            <a:t>Logistik</a:t>
          </a:r>
          <a:endParaRPr lang="tr-TR" dirty="0"/>
        </a:p>
      </dgm:t>
    </dgm:pt>
    <dgm:pt modelId="{91D4DE22-960A-4F20-B070-1E8E03D3533E}" type="parTrans" cxnId="{54DF3BE1-3DCB-4925-92C2-5B3CE88C9413}">
      <dgm:prSet/>
      <dgm:spPr/>
      <dgm:t>
        <a:bodyPr/>
        <a:lstStyle/>
        <a:p>
          <a:endParaRPr lang="tr-TR"/>
        </a:p>
      </dgm:t>
    </dgm:pt>
    <dgm:pt modelId="{FC6A9DFA-5BDF-4D7D-971D-8FAF2B48FF79}" type="sibTrans" cxnId="{54DF3BE1-3DCB-4925-92C2-5B3CE88C9413}">
      <dgm:prSet/>
      <dgm:spPr/>
      <dgm:t>
        <a:bodyPr/>
        <a:lstStyle/>
        <a:p>
          <a:endParaRPr lang="tr-TR"/>
        </a:p>
      </dgm:t>
    </dgm:pt>
    <dgm:pt modelId="{6A036A16-A0B9-4CDA-833E-3102FBFBC4B6}">
      <dgm:prSet phldrT="[Text]" phldr="0"/>
      <dgm:spPr/>
      <dgm:t>
        <a:bodyPr/>
        <a:lstStyle/>
        <a:p>
          <a:r>
            <a:rPr lang="en-GB" dirty="0"/>
            <a:t>Donan</a:t>
          </a:r>
          <a:r>
            <a:rPr lang="tr-TR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ı</a:t>
          </a:r>
          <a:r>
            <a:rPr lang="en-GB" dirty="0"/>
            <a:t>m</a:t>
          </a:r>
          <a:endParaRPr lang="tr-TR" dirty="0"/>
        </a:p>
      </dgm:t>
    </dgm:pt>
    <dgm:pt modelId="{F9222643-7008-43CA-9680-F18F89A42AA0}" type="parTrans" cxnId="{D9FA3004-E6F0-4F10-B4F0-90F7025CC560}">
      <dgm:prSet/>
      <dgm:spPr/>
      <dgm:t>
        <a:bodyPr/>
        <a:lstStyle/>
        <a:p>
          <a:endParaRPr lang="tr-TR"/>
        </a:p>
      </dgm:t>
    </dgm:pt>
    <dgm:pt modelId="{8B4AF897-45E9-4362-9952-2545AEC2C75C}" type="sibTrans" cxnId="{D9FA3004-E6F0-4F10-B4F0-90F7025CC560}">
      <dgm:prSet/>
      <dgm:spPr/>
      <dgm:t>
        <a:bodyPr/>
        <a:lstStyle/>
        <a:p>
          <a:endParaRPr lang="tr-TR"/>
        </a:p>
      </dgm:t>
    </dgm:pt>
    <dgm:pt modelId="{1FE163BC-B28E-42A3-9BB0-A3CFD6CC150B}" type="pres">
      <dgm:prSet presAssocID="{195CDAA4-5BAB-40D1-BB81-F1BDB48C80A6}" presName="compositeShape" presStyleCnt="0">
        <dgm:presLayoutVars>
          <dgm:chMax val="7"/>
          <dgm:dir/>
          <dgm:resizeHandles val="exact"/>
        </dgm:presLayoutVars>
      </dgm:prSet>
      <dgm:spPr/>
    </dgm:pt>
    <dgm:pt modelId="{C023D7CD-F9F2-4507-B55E-2CA770B8E27B}" type="pres">
      <dgm:prSet presAssocID="{195CDAA4-5BAB-40D1-BB81-F1BDB48C80A6}" presName="wedge1" presStyleLbl="node1" presStyleIdx="0" presStyleCnt="3" custLinFactNeighborX="-5005" custLinFactNeighborY="3254"/>
      <dgm:spPr/>
    </dgm:pt>
    <dgm:pt modelId="{2383F2D4-3D5E-4F39-BB5E-769CF6C98E87}" type="pres">
      <dgm:prSet presAssocID="{195CDAA4-5BAB-40D1-BB81-F1BDB48C80A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E10473E-852A-485A-B4C4-502E190120F2}" type="pres">
      <dgm:prSet presAssocID="{195CDAA4-5BAB-40D1-BB81-F1BDB48C80A6}" presName="wedge2" presStyleLbl="node1" presStyleIdx="1" presStyleCnt="3" custLinFactNeighborX="345" custLinFactNeighborY="-1393"/>
      <dgm:spPr/>
    </dgm:pt>
    <dgm:pt modelId="{A027598A-371E-4E30-B7A7-96898514C601}" type="pres">
      <dgm:prSet presAssocID="{195CDAA4-5BAB-40D1-BB81-F1BDB48C80A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E2AA01A-1893-4D89-83C8-A7146D6F6226}" type="pres">
      <dgm:prSet presAssocID="{195CDAA4-5BAB-40D1-BB81-F1BDB48C80A6}" presName="wedge3" presStyleLbl="node1" presStyleIdx="2" presStyleCnt="3"/>
      <dgm:spPr/>
    </dgm:pt>
    <dgm:pt modelId="{34BAC7DB-C3F5-4D1D-A78F-2FDCF3E3D888}" type="pres">
      <dgm:prSet presAssocID="{195CDAA4-5BAB-40D1-BB81-F1BDB48C80A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9FA3004-E6F0-4F10-B4F0-90F7025CC560}" srcId="{195CDAA4-5BAB-40D1-BB81-F1BDB48C80A6}" destId="{6A036A16-A0B9-4CDA-833E-3102FBFBC4B6}" srcOrd="2" destOrd="0" parTransId="{F9222643-7008-43CA-9680-F18F89A42AA0}" sibTransId="{8B4AF897-45E9-4362-9952-2545AEC2C75C}"/>
    <dgm:cxn modelId="{54EF0B27-A5B6-4600-AD6D-2A16693DAE2B}" type="presOf" srcId="{1DD08931-C804-43AD-8179-68CE66209008}" destId="{C023D7CD-F9F2-4507-B55E-2CA770B8E27B}" srcOrd="0" destOrd="0" presId="urn:microsoft.com/office/officeart/2005/8/layout/chart3"/>
    <dgm:cxn modelId="{53AFA62E-C2EB-4F00-9DDB-B5F1F228ECD1}" type="presOf" srcId="{1DD08931-C804-43AD-8179-68CE66209008}" destId="{2383F2D4-3D5E-4F39-BB5E-769CF6C98E87}" srcOrd="1" destOrd="0" presId="urn:microsoft.com/office/officeart/2005/8/layout/chart3"/>
    <dgm:cxn modelId="{A3BF523F-1368-4F68-A108-13C8F6A35C26}" type="presOf" srcId="{6A036A16-A0B9-4CDA-833E-3102FBFBC4B6}" destId="{5E2AA01A-1893-4D89-83C8-A7146D6F6226}" srcOrd="0" destOrd="0" presId="urn:microsoft.com/office/officeart/2005/8/layout/chart3"/>
    <dgm:cxn modelId="{92B10C45-B810-4DC8-9D34-53433BA2FA26}" type="presOf" srcId="{1DDB45C9-3371-4AA7-B5DC-E76E98D616E5}" destId="{0E10473E-852A-485A-B4C4-502E190120F2}" srcOrd="0" destOrd="0" presId="urn:microsoft.com/office/officeart/2005/8/layout/chart3"/>
    <dgm:cxn modelId="{5E5C6271-3BEB-476F-B10F-A865F77CB8EA}" type="presOf" srcId="{195CDAA4-5BAB-40D1-BB81-F1BDB48C80A6}" destId="{1FE163BC-B28E-42A3-9BB0-A3CFD6CC150B}" srcOrd="0" destOrd="0" presId="urn:microsoft.com/office/officeart/2005/8/layout/chart3"/>
    <dgm:cxn modelId="{A2A55A99-0212-499F-8A44-64E317E451FE}" srcId="{195CDAA4-5BAB-40D1-BB81-F1BDB48C80A6}" destId="{1DD08931-C804-43AD-8179-68CE66209008}" srcOrd="0" destOrd="0" parTransId="{4D9468F0-5049-45C8-BD08-6D45C0E76CC5}" sibTransId="{DB7D669D-D1A5-4A90-BBB4-E98BDFCD48BA}"/>
    <dgm:cxn modelId="{C99D8CD9-92E7-4DA8-8D70-BF1D3FC61A48}" type="presOf" srcId="{6A036A16-A0B9-4CDA-833E-3102FBFBC4B6}" destId="{34BAC7DB-C3F5-4D1D-A78F-2FDCF3E3D888}" srcOrd="1" destOrd="0" presId="urn:microsoft.com/office/officeart/2005/8/layout/chart3"/>
    <dgm:cxn modelId="{54DF3BE1-3DCB-4925-92C2-5B3CE88C9413}" srcId="{195CDAA4-5BAB-40D1-BB81-F1BDB48C80A6}" destId="{1DDB45C9-3371-4AA7-B5DC-E76E98D616E5}" srcOrd="1" destOrd="0" parTransId="{91D4DE22-960A-4F20-B070-1E8E03D3533E}" sibTransId="{FC6A9DFA-5BDF-4D7D-971D-8FAF2B48FF79}"/>
    <dgm:cxn modelId="{E86B2CFC-099B-47A8-939E-8319D7AC6821}" type="presOf" srcId="{1DDB45C9-3371-4AA7-B5DC-E76E98D616E5}" destId="{A027598A-371E-4E30-B7A7-96898514C601}" srcOrd="1" destOrd="0" presId="urn:microsoft.com/office/officeart/2005/8/layout/chart3"/>
    <dgm:cxn modelId="{9FF0CD8C-8B3F-456E-B029-A578CF1DE97A}" type="presParOf" srcId="{1FE163BC-B28E-42A3-9BB0-A3CFD6CC150B}" destId="{C023D7CD-F9F2-4507-B55E-2CA770B8E27B}" srcOrd="0" destOrd="0" presId="urn:microsoft.com/office/officeart/2005/8/layout/chart3"/>
    <dgm:cxn modelId="{5FB37140-FEC1-4644-9D03-10A7AF628418}" type="presParOf" srcId="{1FE163BC-B28E-42A3-9BB0-A3CFD6CC150B}" destId="{2383F2D4-3D5E-4F39-BB5E-769CF6C98E87}" srcOrd="1" destOrd="0" presId="urn:microsoft.com/office/officeart/2005/8/layout/chart3"/>
    <dgm:cxn modelId="{FFC054AA-4C7C-4C4C-84CF-BC7F665AFC85}" type="presParOf" srcId="{1FE163BC-B28E-42A3-9BB0-A3CFD6CC150B}" destId="{0E10473E-852A-485A-B4C4-502E190120F2}" srcOrd="2" destOrd="0" presId="urn:microsoft.com/office/officeart/2005/8/layout/chart3"/>
    <dgm:cxn modelId="{A1BAC60F-0CC6-4651-88BB-E41BC7660B0A}" type="presParOf" srcId="{1FE163BC-B28E-42A3-9BB0-A3CFD6CC150B}" destId="{A027598A-371E-4E30-B7A7-96898514C601}" srcOrd="3" destOrd="0" presId="urn:microsoft.com/office/officeart/2005/8/layout/chart3"/>
    <dgm:cxn modelId="{611BD5CF-9130-40AD-81F6-40D5CC22917D}" type="presParOf" srcId="{1FE163BC-B28E-42A3-9BB0-A3CFD6CC150B}" destId="{5E2AA01A-1893-4D89-83C8-A7146D6F6226}" srcOrd="4" destOrd="0" presId="urn:microsoft.com/office/officeart/2005/8/layout/chart3"/>
    <dgm:cxn modelId="{7561C9DF-31A6-4CF8-AB4B-C07A5955AF3F}" type="presParOf" srcId="{1FE163BC-B28E-42A3-9BB0-A3CFD6CC150B}" destId="{34BAC7DB-C3F5-4D1D-A78F-2FDCF3E3D888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3D7CD-F9F2-4507-B55E-2CA770B8E27B}">
      <dsp:nvSpPr>
        <dsp:cNvPr id="0" name=""/>
        <dsp:cNvSpPr/>
      </dsp:nvSpPr>
      <dsp:spPr>
        <a:xfrm>
          <a:off x="1426398" y="510038"/>
          <a:ext cx="4517725" cy="4517725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Veri</a:t>
          </a:r>
          <a:endParaRPr lang="tr-TR" sz="2800" kern="1200" dirty="0"/>
        </a:p>
      </dsp:txBody>
      <dsp:txXfrm>
        <a:off x="3882642" y="1343666"/>
        <a:ext cx="1532799" cy="1505908"/>
      </dsp:txXfrm>
    </dsp:sp>
    <dsp:sp modelId="{0E10473E-852A-485A-B4C4-502E190120F2}">
      <dsp:nvSpPr>
        <dsp:cNvPr id="0" name=""/>
        <dsp:cNvSpPr/>
      </dsp:nvSpPr>
      <dsp:spPr>
        <a:xfrm>
          <a:off x="1435218" y="434555"/>
          <a:ext cx="4517725" cy="451772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Logistik</a:t>
          </a:r>
          <a:endParaRPr lang="tr-TR" sz="2800" kern="1200" dirty="0"/>
        </a:p>
      </dsp:txBody>
      <dsp:txXfrm>
        <a:off x="2672215" y="3285025"/>
        <a:ext cx="2043733" cy="1398343"/>
      </dsp:txXfrm>
    </dsp:sp>
    <dsp:sp modelId="{5E2AA01A-1893-4D89-83C8-A7146D6F6226}">
      <dsp:nvSpPr>
        <dsp:cNvPr id="0" name=""/>
        <dsp:cNvSpPr/>
      </dsp:nvSpPr>
      <dsp:spPr>
        <a:xfrm>
          <a:off x="1419632" y="497487"/>
          <a:ext cx="4517725" cy="4517725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Donan</a:t>
          </a:r>
          <a:r>
            <a:rPr lang="tr-TR" sz="2800" kern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ı</a:t>
          </a:r>
          <a:r>
            <a:rPr lang="en-GB" sz="2800" kern="1200" dirty="0"/>
            <a:t>m</a:t>
          </a:r>
          <a:endParaRPr lang="tr-TR" sz="2800" kern="1200" dirty="0"/>
        </a:p>
      </dsp:txBody>
      <dsp:txXfrm>
        <a:off x="1903674" y="1384898"/>
        <a:ext cx="1532799" cy="1505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D8E6A-1832-40D2-B2E0-367C7F9913E9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13218-A70E-40FF-9E9B-EB53798485A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211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AFE0D-BBF5-F053-A37F-6EE437906E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9B6085-21FA-88F0-BA29-27E478C1E4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9C980-6C71-6B85-B21C-C7F36CEB7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988B-75F3-4948-A723-73A69F397BE7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8A2E1-9D87-9B89-6C49-7A5692357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FEBD-89C0-BB7F-CA5E-3285B2460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26E6-392B-46F9-A2D4-E8BA5CD52A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1481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12F56-8E6B-AE15-9549-410F896D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1C663-1A12-626D-C9B2-007863C27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19058-3CE7-69D9-D72C-C6A9DC335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988B-75F3-4948-A723-73A69F397BE7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1A54-3CF6-DCBA-DC9E-965EF796F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1C6AE-9D44-CD78-5011-F6E525F0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26E6-392B-46F9-A2D4-E8BA5CD52A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719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B25804-B546-868B-A531-84C5D44C0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CBC6CE-E6CF-B496-875F-88B768B61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58557-FEBD-B941-9804-29CF83DF5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988B-75F3-4948-A723-73A69F397BE7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76789-0147-62AA-5424-5EFD831E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FA40F-0161-E301-176F-312AA5C2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26E6-392B-46F9-A2D4-E8BA5CD52A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5761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6D982-8DAC-0AC6-21C3-EE7C8BD04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585D3-89AB-0997-E86E-92CD5FCE7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49423-2078-142A-8D3C-83B9D3D3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988B-75F3-4948-A723-73A69F397BE7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B06B9-540B-1F5F-617C-ACE8C588F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3D0C-67ED-1E4F-3B40-F034B4A6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26E6-392B-46F9-A2D4-E8BA5CD52A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890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97C2A-8639-6C7A-BACA-885BEC759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2DEBC-71EC-6BF1-A430-507B2DBEF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D3803-4DEB-9F05-2993-36C6F379A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988B-75F3-4948-A723-73A69F397BE7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59FF-E05A-4F31-2262-02E9113F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C704E-96C5-CB9E-794E-5CB30DC17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26E6-392B-46F9-A2D4-E8BA5CD52A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8841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FDACC-1CB6-BC58-6447-FBE80D9C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17324-30A9-CD0B-232A-B85866413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5955D-0484-ADCC-B65B-EBD6E0CFA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7DDC9-CF46-93E3-912C-48D8B3B76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988B-75F3-4948-A723-73A69F397BE7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982F4-1E78-F280-8796-9CDBE109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1FF14-E617-DCA0-BA44-6B5AC8962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26E6-392B-46F9-A2D4-E8BA5CD52A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7203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43580-8DAB-CEE1-2455-8E94FA832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7F918-59E2-A10B-9E20-19F409B46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AFF1D-768B-7B23-1FB0-0B5B45C22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1186A4-96C5-F78D-EF44-D0C354AAB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6703D8-BECD-88B9-1275-3FA5FC7EA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5BE435-BE39-94A4-0575-DDA5111F9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988B-75F3-4948-A723-73A69F397BE7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278A02-1393-52E7-9939-19E98CA5F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521E0-A8DD-72A7-CC34-635E2AB6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26E6-392B-46F9-A2D4-E8BA5CD52A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3451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4D89D-8AD2-CC69-5C61-82274CC4B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D7A1F-324B-48A5-3297-AB216978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988B-75F3-4948-A723-73A69F397BE7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D3724B-82FD-B7D5-5BAE-6282D6A1C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EF8ED-0DA7-9C8D-6FD5-432B7EA6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26E6-392B-46F9-A2D4-E8BA5CD52A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7353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C7BBA4-E84B-1D1B-DC3A-3E749F670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988B-75F3-4948-A723-73A69F397BE7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33D70A-E21C-9355-A700-AB604D6F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7C639-8E1C-BDD9-D510-279EA5FD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26E6-392B-46F9-A2D4-E8BA5CD52A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669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A198C-0684-7509-FEEE-D13A3CE5D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5A75F-EBCD-13AC-0E23-E68918195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B62AC-3D45-0693-4CC8-F9A8F6D11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263EA0-AC96-90F7-668F-5596CBE25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988B-75F3-4948-A723-73A69F397BE7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7E903-81EF-1043-A187-5B00E0D5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2A1B3-BBD8-5498-2DE4-C55E9BBE5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26E6-392B-46F9-A2D4-E8BA5CD52A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1585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B208E-6F9B-27DD-97FE-878BFC33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A0FC7-EC81-DD86-775D-D25CE73C5B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F337C-BC80-3187-437D-E514A0FBF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32625-A5C4-E3BC-1F29-9804B73C1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7988B-75F3-4948-A723-73A69F397BE7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6CCBD-30A6-1E7F-3B02-FB2438388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5CD1D-3C7E-037D-0FE0-21F3755CB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926E6-392B-46F9-A2D4-E8BA5CD52A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23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653D5-5718-37FC-2B20-17A68BC2B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BD787-5CB4-FCE6-3F2D-5B471E359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47EF7-4327-79CC-A9BB-D166F00069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E7988B-75F3-4948-A723-73A69F397BE7}" type="datetimeFigureOut">
              <a:rPr lang="tr-TR" smtClean="0"/>
              <a:t>27.11.2025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64B30-79DA-949B-B371-C0EB95C03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928FA-1FA0-3854-5185-A463CCB1E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A926E6-392B-46F9-A2D4-E8BA5CD52A0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615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9.pn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A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9101276D-377C-E33F-B438-C3819C7BD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77" y="643466"/>
            <a:ext cx="4805045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99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7A2C284-17A8-59CA-18B0-3CB50C9C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63" y="1323439"/>
            <a:ext cx="8415655" cy="525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F8AF3E-8AAA-1CA5-949A-0C4E897D846E}"/>
              </a:ext>
            </a:extLst>
          </p:cNvPr>
          <p:cNvSpPr/>
          <p:nvPr/>
        </p:nvSpPr>
        <p:spPr>
          <a:xfrm>
            <a:off x="763893" y="0"/>
            <a:ext cx="112299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Google AI, Go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dünya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şampiyonunu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tekrar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yenerek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tarihi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4-1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seri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galibiyetini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tamamladı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7CFE9-F84B-5C17-3914-80558B0D3AFF}"/>
              </a:ext>
            </a:extLst>
          </p:cNvPr>
          <p:cNvSpPr txBox="1"/>
          <p:nvPr/>
        </p:nvSpPr>
        <p:spPr>
          <a:xfrm>
            <a:off x="3637936" y="16343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b="0" i="0" dirty="0">
                <a:solidFill>
                  <a:srgbClr val="101418"/>
                </a:solidFill>
                <a:effectLst/>
                <a:latin typeface="Linux Libertine"/>
              </a:rPr>
              <a:t>AlphaGo versus Lee Sedol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BC87A-310C-D8A0-64FE-EBEFE88B2B25}"/>
              </a:ext>
            </a:extLst>
          </p:cNvPr>
          <p:cNvSpPr/>
          <p:nvPr/>
        </p:nvSpPr>
        <p:spPr>
          <a:xfrm>
            <a:off x="3386878" y="1561322"/>
            <a:ext cx="63470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i="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inux Libertine"/>
              </a:rPr>
              <a:t>AlphaGo versus Lee Sedol</a:t>
            </a:r>
          </a:p>
          <a:p>
            <a:pPr algn="ctr"/>
            <a:r>
              <a:rPr lang="en-GB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Linux Libertine"/>
              </a:rPr>
              <a:t>15 Mart 2016</a:t>
            </a:r>
            <a:endParaRPr lang="tr-TR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1065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nnequin in a garment playing chess&#10;&#10;AI-generated content may be incorrect.">
            <a:extLst>
              <a:ext uri="{FF2B5EF4-FFF2-40B4-BE49-F238E27FC236}">
                <a16:creationId xmlns:a16="http://schemas.microsoft.com/office/drawing/2014/main" id="{0061339C-3F75-2D01-CF8B-55E86B6D9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0" y="1975567"/>
            <a:ext cx="6031409" cy="4523556"/>
          </a:xfrm>
          <a:prstGeom prst="rect">
            <a:avLst/>
          </a:prstGeom>
        </p:spPr>
      </p:pic>
      <p:pic>
        <p:nvPicPr>
          <p:cNvPr id="7" name="Picture 6" descr="A red text and a bucket&#10;&#10;AI-generated content may be incorrect.">
            <a:extLst>
              <a:ext uri="{FF2B5EF4-FFF2-40B4-BE49-F238E27FC236}">
                <a16:creationId xmlns:a16="http://schemas.microsoft.com/office/drawing/2014/main" id="{6AC192C5-B1A6-CA77-E312-A4F0A76E6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84" y="49605"/>
            <a:ext cx="6488925" cy="3374240"/>
          </a:xfrm>
          <a:prstGeom prst="rect">
            <a:avLst/>
          </a:prstGeom>
        </p:spPr>
      </p:pic>
      <p:pic>
        <p:nvPicPr>
          <p:cNvPr id="9" name="Picture 8" descr="A black and orange logo&#10;&#10;AI-generated content may be incorrect.">
            <a:extLst>
              <a:ext uri="{FF2B5EF4-FFF2-40B4-BE49-F238E27FC236}">
                <a16:creationId xmlns:a16="http://schemas.microsoft.com/office/drawing/2014/main" id="{F43FA325-FC40-C426-6E32-620995919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6" t="29611" r="516" b="25180"/>
          <a:stretch>
            <a:fillRect/>
          </a:stretch>
        </p:blipFill>
        <p:spPr>
          <a:xfrm>
            <a:off x="6476185" y="4129548"/>
            <a:ext cx="5241406" cy="236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53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60FE975D-826C-4C0C-4D65-22CD176D8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43" y="43593"/>
            <a:ext cx="3159027" cy="420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ew £50 note featuring Alan Turing goes into circulation | Money | The  Guardian">
            <a:extLst>
              <a:ext uri="{FF2B5EF4-FFF2-40B4-BE49-F238E27FC236}">
                <a16:creationId xmlns:a16="http://schemas.microsoft.com/office/drawing/2014/main" id="{E0DFE0E5-4EF1-F70F-2743-399DE9AA4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10" y="4455008"/>
            <a:ext cx="3554136" cy="213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erson and person on a cover&#10;&#10;AI-generated content may be incorrect.">
            <a:extLst>
              <a:ext uri="{FF2B5EF4-FFF2-40B4-BE49-F238E27FC236}">
                <a16:creationId xmlns:a16="http://schemas.microsoft.com/office/drawing/2014/main" id="{B291D1F5-1B7F-C490-3E64-B8C277843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38" y="0"/>
            <a:ext cx="3224240" cy="45326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C6C683-4513-9CF3-54B5-A7493AFD9BD5}"/>
              </a:ext>
            </a:extLst>
          </p:cNvPr>
          <p:cNvSpPr/>
          <p:nvPr/>
        </p:nvSpPr>
        <p:spPr>
          <a:xfrm>
            <a:off x="2094612" y="83333"/>
            <a:ext cx="36660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Alan Turing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C79D63F-4CA8-F1AE-7C6F-CD30D7A164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0" y="2593701"/>
            <a:ext cx="4125377" cy="1742972"/>
          </a:xfrm>
          <a:prstGeom prst="rect">
            <a:avLst/>
          </a:prstGeom>
        </p:spPr>
      </p:pic>
      <p:pic>
        <p:nvPicPr>
          <p:cNvPr id="6152" name="Picture 8" descr="Photo of The Turing Award on display at Nokia Bell Labs, August 2025.">
            <a:extLst>
              <a:ext uri="{FF2B5EF4-FFF2-40B4-BE49-F238E27FC236}">
                <a16:creationId xmlns:a16="http://schemas.microsoft.com/office/drawing/2014/main" id="{D7E86F15-006B-8FFE-C039-C660E78BF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56" y="4455008"/>
            <a:ext cx="2982267" cy="223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7E9A84-B527-8687-E5C4-D151CB1A3BB2}"/>
              </a:ext>
            </a:extLst>
          </p:cNvPr>
          <p:cNvSpPr txBox="1"/>
          <p:nvPr/>
        </p:nvSpPr>
        <p:spPr>
          <a:xfrm>
            <a:off x="576961" y="951668"/>
            <a:ext cx="4492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Sağlığında</a:t>
            </a:r>
            <a:r>
              <a:rPr lang="en-GB" sz="2400" b="1" dirty="0"/>
              <a:t> nice </a:t>
            </a:r>
            <a:r>
              <a:rPr lang="en-GB" sz="2400" b="1" dirty="0" err="1"/>
              <a:t>ehl-i</a:t>
            </a:r>
            <a:r>
              <a:rPr lang="en-GB" sz="2400" b="1" dirty="0"/>
              <a:t> </a:t>
            </a:r>
            <a:r>
              <a:rPr lang="en-GB" sz="2400" b="1" dirty="0" err="1"/>
              <a:t>hünerin</a:t>
            </a:r>
            <a:r>
              <a:rPr lang="en-GB" sz="2400" b="1" dirty="0"/>
              <a:t>, </a:t>
            </a:r>
          </a:p>
          <a:p>
            <a:r>
              <a:rPr lang="en-GB" sz="2400" b="1" dirty="0"/>
              <a:t>Bir </a:t>
            </a:r>
            <a:r>
              <a:rPr lang="en-GB" sz="2400" b="1" dirty="0" err="1"/>
              <a:t>tutam</a:t>
            </a:r>
            <a:r>
              <a:rPr lang="en-GB" sz="2400" b="1" dirty="0"/>
              <a:t> </a:t>
            </a:r>
            <a:r>
              <a:rPr lang="en-GB" sz="2400" b="1" dirty="0" err="1"/>
              <a:t>tuz</a:t>
            </a:r>
            <a:r>
              <a:rPr lang="en-GB" sz="2400" b="1" dirty="0"/>
              <a:t> bile </a:t>
            </a:r>
            <a:r>
              <a:rPr lang="en-GB" sz="2400" b="1" dirty="0" err="1"/>
              <a:t>yoktur</a:t>
            </a:r>
            <a:r>
              <a:rPr lang="en-GB" sz="2400" b="1" dirty="0"/>
              <a:t> </a:t>
            </a:r>
            <a:r>
              <a:rPr lang="en-GB" sz="2400" b="1" dirty="0" err="1"/>
              <a:t>aşına</a:t>
            </a:r>
            <a:r>
              <a:rPr lang="en-GB" sz="2400" b="1" dirty="0"/>
              <a:t>, </a:t>
            </a:r>
          </a:p>
          <a:p>
            <a:r>
              <a:rPr lang="en-GB" sz="2400" b="1" dirty="0" err="1"/>
              <a:t>Öldürürler</a:t>
            </a:r>
            <a:r>
              <a:rPr lang="en-GB" sz="2400" b="1" dirty="0"/>
              <a:t> </a:t>
            </a:r>
            <a:r>
              <a:rPr lang="en-GB" sz="2400" b="1" dirty="0" err="1"/>
              <a:t>evvel</a:t>
            </a:r>
            <a:r>
              <a:rPr lang="en-GB" sz="2400" b="1" dirty="0"/>
              <a:t> </a:t>
            </a:r>
            <a:r>
              <a:rPr lang="en-GB" sz="2400" b="1" dirty="0" err="1"/>
              <a:t>ânı</a:t>
            </a:r>
            <a:r>
              <a:rPr lang="en-GB" sz="2400" b="1" dirty="0"/>
              <a:t> </a:t>
            </a:r>
            <a:r>
              <a:rPr lang="en-GB" sz="2400" b="1" dirty="0" err="1"/>
              <a:t>açlıktan</a:t>
            </a:r>
            <a:r>
              <a:rPr lang="en-GB" sz="2400" b="1" dirty="0"/>
              <a:t>, </a:t>
            </a:r>
          </a:p>
          <a:p>
            <a:r>
              <a:rPr lang="en-GB" sz="2400" b="1" dirty="0"/>
              <a:t>Sonra </a:t>
            </a:r>
            <a:r>
              <a:rPr lang="en-GB" sz="2400" b="1" dirty="0" err="1"/>
              <a:t>bir</a:t>
            </a:r>
            <a:r>
              <a:rPr lang="en-GB" sz="2400" b="1" dirty="0"/>
              <a:t> </a:t>
            </a:r>
            <a:r>
              <a:rPr lang="en-GB" sz="2400" b="1" dirty="0" err="1"/>
              <a:t>türbe</a:t>
            </a:r>
            <a:r>
              <a:rPr lang="en-GB" sz="2400" b="1" dirty="0"/>
              <a:t> </a:t>
            </a:r>
            <a:r>
              <a:rPr lang="en-GB" sz="2400" b="1" dirty="0" err="1"/>
              <a:t>dikerler</a:t>
            </a:r>
            <a:r>
              <a:rPr lang="en-GB" sz="2400" b="1" dirty="0"/>
              <a:t> </a:t>
            </a:r>
            <a:r>
              <a:rPr lang="en-GB" sz="2400" b="1" dirty="0" err="1"/>
              <a:t>başına</a:t>
            </a:r>
            <a:endParaRPr lang="tr-TR" sz="2400" b="1" dirty="0"/>
          </a:p>
        </p:txBody>
      </p:sp>
      <p:pic>
        <p:nvPicPr>
          <p:cNvPr id="4" name="Picture 3" descr="A bitten apple on a counter&#10;&#10;AI-generated content may be incorrect.">
            <a:extLst>
              <a:ext uri="{FF2B5EF4-FFF2-40B4-BE49-F238E27FC236}">
                <a16:creationId xmlns:a16="http://schemas.microsoft.com/office/drawing/2014/main" id="{7DB45A0E-E94D-CA0E-51AE-44050230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927" y="4455008"/>
            <a:ext cx="3159028" cy="235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89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797991-F520-45B6-5052-8F7783D63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755" y="93777"/>
            <a:ext cx="2611120" cy="3685090"/>
          </a:xfrm>
          <a:prstGeom prst="rect">
            <a:avLst/>
          </a:prstGeom>
        </p:spPr>
      </p:pic>
      <p:pic>
        <p:nvPicPr>
          <p:cNvPr id="7" name="Picture 6" descr="A movie poster of a person and person&#10;&#10;AI-generated content may be incorrect.">
            <a:extLst>
              <a:ext uri="{FF2B5EF4-FFF2-40B4-BE49-F238E27FC236}">
                <a16:creationId xmlns:a16="http://schemas.microsoft.com/office/drawing/2014/main" id="{1FA3049C-2E2A-B05A-3D82-751CB55C6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01" y="93776"/>
            <a:ext cx="2434099" cy="3685091"/>
          </a:xfrm>
          <a:prstGeom prst="rect">
            <a:avLst/>
          </a:prstGeom>
        </p:spPr>
      </p:pic>
      <p:pic>
        <p:nvPicPr>
          <p:cNvPr id="9" name="Picture 8" descr="A diagram of a computer test&#10;&#10;AI-generated content may be incorrect.">
            <a:extLst>
              <a:ext uri="{FF2B5EF4-FFF2-40B4-BE49-F238E27FC236}">
                <a16:creationId xmlns:a16="http://schemas.microsoft.com/office/drawing/2014/main" id="{0D5C856F-51C6-840D-9753-EAAF23D83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97"/>
            <a:ext cx="6965531" cy="3942080"/>
          </a:xfrm>
          <a:prstGeom prst="rect">
            <a:avLst/>
          </a:prstGeom>
        </p:spPr>
      </p:pic>
      <p:pic>
        <p:nvPicPr>
          <p:cNvPr id="8194" name="Picture 2" descr="I, Robot Movie Quiz Quiz">
            <a:extLst>
              <a:ext uri="{FF2B5EF4-FFF2-40B4-BE49-F238E27FC236}">
                <a16:creationId xmlns:a16="http://schemas.microsoft.com/office/drawing/2014/main" id="{EC87233E-3AD4-8FE3-BFAB-91219D013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825" y="3884508"/>
            <a:ext cx="2003676" cy="300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89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A5F7-E0D8-F58C-F46F-1828122B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47EB5-E274-C304-911C-2C96C7CB0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kisa">
            <a:hlinkClick r:id="" action="ppaction://media"/>
            <a:extLst>
              <a:ext uri="{FF2B5EF4-FFF2-40B4-BE49-F238E27FC236}">
                <a16:creationId xmlns:a16="http://schemas.microsoft.com/office/drawing/2014/main" id="{89293F93-6CEA-32F5-68D4-44EFBAD14D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41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içbir Gelin Robot Değildir">
            <a:hlinkClick r:id="" action="ppaction://media"/>
            <a:extLst>
              <a:ext uri="{FF2B5EF4-FFF2-40B4-BE49-F238E27FC236}">
                <a16:creationId xmlns:a16="http://schemas.microsoft.com/office/drawing/2014/main" id="{299F5EA7-8A18-FE72-4E85-3B464653D1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6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C26096-3155-14B0-65DC-A0BB4D033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6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FDB9D8F-20E1-379A-47E1-2E068CFDBA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8" r="19752"/>
          <a:stretch>
            <a:fillRect/>
          </a:stretch>
        </p:blipFill>
        <p:spPr bwMode="auto">
          <a:xfrm>
            <a:off x="7642783" y="23925"/>
            <a:ext cx="4549217" cy="42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C6848E-C1A2-3BAB-E9A5-6A80C41D0F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409" t="34750" r="68022"/>
          <a:stretch>
            <a:fillRect/>
          </a:stretch>
        </p:blipFill>
        <p:spPr>
          <a:xfrm>
            <a:off x="10812483" y="5554300"/>
            <a:ext cx="1445557" cy="1211435"/>
          </a:xfrm>
          <a:prstGeom prst="rect">
            <a:avLst/>
          </a:prstGeom>
        </p:spPr>
      </p:pic>
      <p:pic>
        <p:nvPicPr>
          <p:cNvPr id="7" name="Picture 6" descr="A collage of men with text&#10;&#10;AI-generated content may be incorrect.">
            <a:extLst>
              <a:ext uri="{FF2B5EF4-FFF2-40B4-BE49-F238E27FC236}">
                <a16:creationId xmlns:a16="http://schemas.microsoft.com/office/drawing/2014/main" id="{B73850AD-A8FD-9433-6458-54C7A25A0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87" y="4264025"/>
            <a:ext cx="4673916" cy="2580550"/>
          </a:xfrm>
          <a:prstGeom prst="rect">
            <a:avLst/>
          </a:prstGeom>
        </p:spPr>
      </p:pic>
      <p:pic>
        <p:nvPicPr>
          <p:cNvPr id="8" name="Picture 7" descr="A red arrow pointing up&#10;&#10;AI-generated content may be incorrect.">
            <a:extLst>
              <a:ext uri="{FF2B5EF4-FFF2-40B4-BE49-F238E27FC236}">
                <a16:creationId xmlns:a16="http://schemas.microsoft.com/office/drawing/2014/main" id="{86C9E062-6EF9-4C7C-5230-69F4A9A1A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9046">
            <a:off x="9708128" y="4169807"/>
            <a:ext cx="991712" cy="16271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F938FB-64D9-B349-0174-D65D2F2681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130" t="31147"/>
          <a:stretch>
            <a:fillRect/>
          </a:stretch>
        </p:blipFill>
        <p:spPr>
          <a:xfrm>
            <a:off x="1795729" y="5288495"/>
            <a:ext cx="1293254" cy="1278340"/>
          </a:xfrm>
          <a:prstGeom prst="rect">
            <a:avLst/>
          </a:prstGeom>
        </p:spPr>
      </p:pic>
      <p:pic>
        <p:nvPicPr>
          <p:cNvPr id="10" name="Picture 9" descr="A red arrow pointing up&#10;&#10;AI-generated content may be incorrect.">
            <a:extLst>
              <a:ext uri="{FF2B5EF4-FFF2-40B4-BE49-F238E27FC236}">
                <a16:creationId xmlns:a16="http://schemas.microsoft.com/office/drawing/2014/main" id="{6113EE9E-08B5-07EE-EBF1-1CAF6F056D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7469" flipH="1">
            <a:off x="3394324" y="4230142"/>
            <a:ext cx="1353666" cy="1795055"/>
          </a:xfrm>
          <a:prstGeom prst="rect">
            <a:avLst/>
          </a:prstGeom>
        </p:spPr>
      </p:pic>
      <p:pic>
        <p:nvPicPr>
          <p:cNvPr id="2" name="Picture 8" descr="Photo of The Turing Award on display at Nokia Bell Labs, August 2025.">
            <a:extLst>
              <a:ext uri="{FF2B5EF4-FFF2-40B4-BE49-F238E27FC236}">
                <a16:creationId xmlns:a16="http://schemas.microsoft.com/office/drawing/2014/main" id="{5427630F-07E5-D042-CF80-66129C209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063" y="437648"/>
            <a:ext cx="3971720" cy="297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writing on a chalkboard&#10;&#10;AI-generated content may be incorrect.">
            <a:extLst>
              <a:ext uri="{FF2B5EF4-FFF2-40B4-BE49-F238E27FC236}">
                <a16:creationId xmlns:a16="http://schemas.microsoft.com/office/drawing/2014/main" id="{73914E29-08A8-17E2-335D-6F969F0A56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0"/>
            <a:ext cx="3461635" cy="39646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C10171-DBC2-F947-7EAD-9A52F497FD9A}"/>
              </a:ext>
            </a:extLst>
          </p:cNvPr>
          <p:cNvSpPr/>
          <p:nvPr/>
        </p:nvSpPr>
        <p:spPr>
          <a:xfrm rot="16200000">
            <a:off x="-1495669" y="1628399"/>
            <a:ext cx="36343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GB" sz="4000" b="1" dirty="0">
                <a:ln/>
                <a:solidFill>
                  <a:schemeClr val="accent4"/>
                </a:solidFill>
              </a:rPr>
              <a:t>John McCarthy</a:t>
            </a:r>
            <a:endParaRPr lang="en-US" sz="40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88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B9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flying in the sky with a person riding a plane&#10;&#10;AI-generated content may be incorrect.">
            <a:extLst>
              <a:ext uri="{FF2B5EF4-FFF2-40B4-BE49-F238E27FC236}">
                <a16:creationId xmlns:a16="http://schemas.microsoft.com/office/drawing/2014/main" id="{B6E7FF05-549D-CE85-71D1-641664D83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2363" r="9368" b="2784"/>
          <a:stretch>
            <a:fillRect/>
          </a:stretch>
        </p:blipFill>
        <p:spPr>
          <a:xfrm>
            <a:off x="-1" y="0"/>
            <a:ext cx="5893975" cy="6858000"/>
          </a:xfrm>
          <a:prstGeom prst="rect">
            <a:avLst/>
          </a:prstGeom>
        </p:spPr>
      </p:pic>
      <p:pic>
        <p:nvPicPr>
          <p:cNvPr id="7172" name="Picture 4" descr="Flying Bird {gif} by Shinsuke Matsumoto on Dribbble">
            <a:extLst>
              <a:ext uri="{FF2B5EF4-FFF2-40B4-BE49-F238E27FC236}">
                <a16:creationId xmlns:a16="http://schemas.microsoft.com/office/drawing/2014/main" id="{448FDF58-FC91-8A1B-2FD5-A76081EA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971" y="-285136"/>
            <a:ext cx="4658810" cy="349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B6192D-84A1-BEDE-FC43-D06DCAECB0A6}"/>
              </a:ext>
            </a:extLst>
          </p:cNvPr>
          <p:cNvSpPr txBox="1"/>
          <p:nvPr/>
        </p:nvSpPr>
        <p:spPr>
          <a:xfrm>
            <a:off x="6498750" y="2907890"/>
            <a:ext cx="531925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2400" dirty="0"/>
              <a:t>17 Aralık 1903</a:t>
            </a:r>
          </a:p>
          <a:p>
            <a:pPr algn="ctr"/>
            <a:r>
              <a:rPr lang="tr-TR" sz="2400" dirty="0"/>
              <a:t> 12 saniye uçtu ve sadece 37 metre mesafe kat etti.</a:t>
            </a:r>
            <a:endParaRPr lang="en-GB" sz="2400" dirty="0"/>
          </a:p>
          <a:p>
            <a:pPr algn="ctr"/>
            <a:endParaRPr lang="en-GB" sz="2400" dirty="0"/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20 </a:t>
            </a:r>
            <a:r>
              <a:rPr lang="en-GB" sz="2400" dirty="0" err="1"/>
              <a:t>Temmuz</a:t>
            </a:r>
            <a:r>
              <a:rPr lang="en-GB" sz="2400" dirty="0"/>
              <a:t> 1969</a:t>
            </a:r>
          </a:p>
          <a:p>
            <a:pPr algn="ctr"/>
            <a:r>
              <a:rPr lang="en-GB" sz="2400" dirty="0"/>
              <a:t>Neil Armstrong </a:t>
            </a:r>
            <a:r>
              <a:rPr lang="en-GB" sz="2400" dirty="0" err="1"/>
              <a:t>ve</a:t>
            </a:r>
            <a:r>
              <a:rPr lang="en-GB" sz="2400" dirty="0"/>
              <a:t> Buzz Aldrin </a:t>
            </a:r>
            <a:r>
              <a:rPr lang="tr-TR" sz="2400" dirty="0"/>
              <a:t>Aya ayak bastılar</a:t>
            </a:r>
            <a:endParaRPr lang="en-GB" sz="2400" dirty="0"/>
          </a:p>
          <a:p>
            <a:pPr algn="ctr"/>
            <a:endParaRPr lang="tr-TR" sz="2400" dirty="0"/>
          </a:p>
          <a:p>
            <a:pPr algn="ctr"/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66373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59B5986-63BF-574B-C4A5-143BAA4F58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7941392"/>
              </p:ext>
            </p:extLst>
          </p:nvPr>
        </p:nvGraphicFramePr>
        <p:xfrm>
          <a:off x="2016247" y="471948"/>
          <a:ext cx="7589869" cy="5378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76A06A0E-9878-3316-E697-9153BB8550F7}"/>
              </a:ext>
            </a:extLst>
          </p:cNvPr>
          <p:cNvSpPr/>
          <p:nvPr/>
        </p:nvSpPr>
        <p:spPr>
          <a:xfrm>
            <a:off x="2791049" y="93406"/>
            <a:ext cx="62742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Motivasyon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B95849-2E67-5A96-CD4B-1FF6AC77458C}"/>
              </a:ext>
            </a:extLst>
          </p:cNvPr>
          <p:cNvSpPr/>
          <p:nvPr/>
        </p:nvSpPr>
        <p:spPr>
          <a:xfrm rot="16200000">
            <a:off x="-256744" y="2768887"/>
            <a:ext cx="62742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Motivasyon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10BB44-6178-C627-1280-306529E0B0DA}"/>
              </a:ext>
            </a:extLst>
          </p:cNvPr>
          <p:cNvSpPr/>
          <p:nvPr/>
        </p:nvSpPr>
        <p:spPr>
          <a:xfrm rot="5400000">
            <a:off x="5466530" y="2768887"/>
            <a:ext cx="62742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Motivasyon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533F79-6DEF-EEAF-E95D-6DE2EF810678}"/>
              </a:ext>
            </a:extLst>
          </p:cNvPr>
          <p:cNvSpPr/>
          <p:nvPr/>
        </p:nvSpPr>
        <p:spPr>
          <a:xfrm rot="10800000">
            <a:off x="2604894" y="5305405"/>
            <a:ext cx="62742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Motivasyon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328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582E4C3-1B4B-FE2E-00CA-135919A9F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1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65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kum tüpleri">
            <a:extLst>
              <a:ext uri="{FF2B5EF4-FFF2-40B4-BE49-F238E27FC236}">
                <a16:creationId xmlns:a16="http://schemas.microsoft.com/office/drawing/2014/main" id="{32ED62DF-D531-95BA-5090-7DE38935D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08" y="3182179"/>
            <a:ext cx="4008985" cy="25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omen working in a computer room&#10;&#10;AI-generated content may be incorrect.">
            <a:extLst>
              <a:ext uri="{FF2B5EF4-FFF2-40B4-BE49-F238E27FC236}">
                <a16:creationId xmlns:a16="http://schemas.microsoft.com/office/drawing/2014/main" id="{39B1A79A-DFD3-D058-82B3-0DF80E2EE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6" y="3182179"/>
            <a:ext cx="3735023" cy="2801267"/>
          </a:xfrm>
          <a:prstGeom prst="rect">
            <a:avLst/>
          </a:prstGeom>
        </p:spPr>
      </p:pic>
      <p:pic>
        <p:nvPicPr>
          <p:cNvPr id="2052" name="Picture 4" descr="Antika Lambalı Radyo FM'li sahibinden.comda - 1182168423">
            <a:extLst>
              <a:ext uri="{FF2B5EF4-FFF2-40B4-BE49-F238E27FC236}">
                <a16:creationId xmlns:a16="http://schemas.microsoft.com/office/drawing/2014/main" id="{E7975251-B045-FC2C-2627-0E2F3217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93" y="3282780"/>
            <a:ext cx="3237418" cy="242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47F8BCB-84C7-27D0-B443-C9D898827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5729" y="-258056"/>
            <a:ext cx="2528664" cy="357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6757DA-3ECA-F16A-9AFE-976502EB15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532" y="149997"/>
            <a:ext cx="3649980" cy="26441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E8ECEA2-43A0-511D-75E8-2C466225AD00}"/>
              </a:ext>
            </a:extLst>
          </p:cNvPr>
          <p:cNvGrpSpPr/>
          <p:nvPr/>
        </p:nvGrpSpPr>
        <p:grpSpPr>
          <a:xfrm>
            <a:off x="171867" y="149997"/>
            <a:ext cx="2177821" cy="2342408"/>
            <a:chOff x="1419632" y="497487"/>
            <a:chExt cx="4517725" cy="4517725"/>
          </a:xfrm>
        </p:grpSpPr>
        <p:sp>
          <p:nvSpPr>
            <p:cNvPr id="3" name="Partial Circle 2">
              <a:extLst>
                <a:ext uri="{FF2B5EF4-FFF2-40B4-BE49-F238E27FC236}">
                  <a16:creationId xmlns:a16="http://schemas.microsoft.com/office/drawing/2014/main" id="{42DC7E7C-C768-679D-06FA-A7C186588A9B}"/>
                </a:ext>
              </a:extLst>
            </p:cNvPr>
            <p:cNvSpPr/>
            <p:nvPr/>
          </p:nvSpPr>
          <p:spPr>
            <a:xfrm>
              <a:off x="1419632" y="497487"/>
              <a:ext cx="4517725" cy="4517725"/>
            </a:xfrm>
            <a:prstGeom prst="pie">
              <a:avLst>
                <a:gd name="adj1" fmla="val 9000000"/>
                <a:gd name="adj2" fmla="val 162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6" name="Partial Circle 4">
              <a:extLst>
                <a:ext uri="{FF2B5EF4-FFF2-40B4-BE49-F238E27FC236}">
                  <a16:creationId xmlns:a16="http://schemas.microsoft.com/office/drawing/2014/main" id="{008865E0-8F73-360A-ABC8-DE478FEECB88}"/>
                </a:ext>
              </a:extLst>
            </p:cNvPr>
            <p:cNvSpPr txBox="1"/>
            <p:nvPr/>
          </p:nvSpPr>
          <p:spPr>
            <a:xfrm>
              <a:off x="1903674" y="1384898"/>
              <a:ext cx="1532799" cy="1505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kern="1200" dirty="0"/>
                <a:t>Donan</a:t>
              </a:r>
              <a:r>
                <a:rPr lang="tr-TR" sz="1200" kern="1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ı</a:t>
              </a:r>
              <a:r>
                <a:rPr lang="en-GB" sz="1200" kern="1200" dirty="0"/>
                <a:t>m</a:t>
              </a:r>
              <a:endParaRPr lang="tr-TR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88953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FCFAF-D8BB-50E2-7C6F-F3631991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DDEF0-C64E-3B0D-43C5-327AA8172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" name="Intel - Rockstar 30sec">
            <a:hlinkClick r:id="" action="ppaction://media"/>
            <a:extLst>
              <a:ext uri="{FF2B5EF4-FFF2-40B4-BE49-F238E27FC236}">
                <a16:creationId xmlns:a16="http://schemas.microsoft.com/office/drawing/2014/main" id="{FC45D796-2089-E72C-8BAF-AEDDD8429A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0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What are the Most Common Elements on the Earth's Crust ...">
            <a:extLst>
              <a:ext uri="{FF2B5EF4-FFF2-40B4-BE49-F238E27FC236}">
                <a16:creationId xmlns:a16="http://schemas.microsoft.com/office/drawing/2014/main" id="{FAE5D78C-D35E-38BA-5FA6-79BAD83B4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05" y="35589"/>
            <a:ext cx="3988400" cy="252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00AC53-E985-E940-25CA-01CD1DB9F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826" y="35589"/>
            <a:ext cx="2781688" cy="301984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A8CB04A-571F-1415-1A0C-83A0585B9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1258" y="4709599"/>
            <a:ext cx="2799517" cy="184684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B08F7C7-60BC-FA08-2E35-497E8547B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71" y="2558250"/>
            <a:ext cx="5624029" cy="422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442DF4D-36FD-FE36-B121-4ED5EE722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3" y="172064"/>
            <a:ext cx="4002107" cy="41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042831-BF72-9AA2-8ED0-6CCD3E7AA7E4}"/>
              </a:ext>
            </a:extLst>
          </p:cNvPr>
          <p:cNvSpPr txBox="1"/>
          <p:nvPr/>
        </p:nvSpPr>
        <p:spPr>
          <a:xfrm>
            <a:off x="141933" y="43002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G</a:t>
            </a:r>
            <a:r>
              <a:rPr lang="tr-TR" dirty="0" err="1"/>
              <a:t>ordon</a:t>
            </a:r>
            <a:r>
              <a:rPr lang="tr-TR" dirty="0"/>
              <a:t> </a:t>
            </a:r>
            <a:r>
              <a:rPr lang="en-GB" dirty="0"/>
              <a:t>M</a:t>
            </a:r>
            <a:r>
              <a:rPr lang="tr-TR" dirty="0" err="1"/>
              <a:t>oore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en-GB" dirty="0"/>
              <a:t>R</a:t>
            </a:r>
            <a:r>
              <a:rPr lang="tr-TR" dirty="0" err="1"/>
              <a:t>obert</a:t>
            </a:r>
            <a:r>
              <a:rPr lang="tr-TR" dirty="0"/>
              <a:t> </a:t>
            </a:r>
            <a:r>
              <a:rPr lang="en-GB" dirty="0"/>
              <a:t>N</a:t>
            </a:r>
            <a:r>
              <a:rPr lang="tr-TR" dirty="0" err="1"/>
              <a:t>oyce</a:t>
            </a:r>
            <a:endParaRPr lang="tr-T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B93D91-9F05-2543-0E86-D27BB7775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796" y="5142726"/>
            <a:ext cx="3318430" cy="103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585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768DD5-9645-BCA9-E87B-CFA835E0C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3573"/>
            <a:ext cx="5964798" cy="3384853"/>
          </a:xfrm>
          <a:prstGeom prst="rect">
            <a:avLst/>
          </a:prstGeom>
        </p:spPr>
      </p:pic>
      <p:pic>
        <p:nvPicPr>
          <p:cNvPr id="8" name="Picture 7" descr="A timeline of a history of the internet&#10;&#10;AI-generated content may be incorrect.">
            <a:extLst>
              <a:ext uri="{FF2B5EF4-FFF2-40B4-BE49-F238E27FC236}">
                <a16:creationId xmlns:a16="http://schemas.microsoft.com/office/drawing/2014/main" id="{8811C7C3-8C00-E373-91B7-F140E4C8A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91" y="44147"/>
            <a:ext cx="6025709" cy="3384853"/>
          </a:xfrm>
          <a:prstGeom prst="rect">
            <a:avLst/>
          </a:prstGeom>
        </p:spPr>
      </p:pic>
      <p:pic>
        <p:nvPicPr>
          <p:cNvPr id="5124" name="Picture 4" descr="DARPA - Wikipedia">
            <a:extLst>
              <a:ext uri="{FF2B5EF4-FFF2-40B4-BE49-F238E27FC236}">
                <a16:creationId xmlns:a16="http://schemas.microsoft.com/office/drawing/2014/main" id="{D40D6120-A4E0-91C3-2942-373C05935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70" y="1135790"/>
            <a:ext cx="28956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ed arrow pointing up&#10;&#10;AI-generated content may be incorrect.">
            <a:extLst>
              <a:ext uri="{FF2B5EF4-FFF2-40B4-BE49-F238E27FC236}">
                <a16:creationId xmlns:a16="http://schemas.microsoft.com/office/drawing/2014/main" id="{C3C790D1-C691-1ECE-CF50-EBFE415C27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91059">
            <a:off x="4300622" y="886091"/>
            <a:ext cx="1803564" cy="29591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6E6F68-98D9-EDA2-57CB-625E803143DA}"/>
              </a:ext>
            </a:extLst>
          </p:cNvPr>
          <p:cNvSpPr/>
          <p:nvPr/>
        </p:nvSpPr>
        <p:spPr>
          <a:xfrm>
            <a:off x="-27042" y="206084"/>
            <a:ext cx="449982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chemeClr val="accent4"/>
                </a:solidFill>
              </a:rPr>
              <a:t>Defense Advanced</a:t>
            </a:r>
            <a:br>
              <a:rPr lang="en-US" sz="2800" b="1" dirty="0">
                <a:ln/>
                <a:solidFill>
                  <a:schemeClr val="accent4"/>
                </a:solidFill>
              </a:rPr>
            </a:br>
            <a:r>
              <a:rPr lang="en-US" sz="2800" b="1" dirty="0">
                <a:ln/>
                <a:solidFill>
                  <a:schemeClr val="accent4"/>
                </a:solidFill>
              </a:rPr>
              <a:t> Research Projects Agency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D22B0CA-8A32-553D-93D2-56BB04317AEE}"/>
              </a:ext>
            </a:extLst>
          </p:cNvPr>
          <p:cNvGrpSpPr/>
          <p:nvPr/>
        </p:nvGrpSpPr>
        <p:grpSpPr>
          <a:xfrm>
            <a:off x="7203042" y="1921602"/>
            <a:ext cx="4517725" cy="4517725"/>
            <a:chOff x="1435218" y="434555"/>
            <a:chExt cx="4517725" cy="4517725"/>
          </a:xfrm>
        </p:grpSpPr>
        <p:sp>
          <p:nvSpPr>
            <p:cNvPr id="4" name="Partial Circle 3">
              <a:extLst>
                <a:ext uri="{FF2B5EF4-FFF2-40B4-BE49-F238E27FC236}">
                  <a16:creationId xmlns:a16="http://schemas.microsoft.com/office/drawing/2014/main" id="{00DD6147-7168-5CF7-E45B-51780181CBE9}"/>
                </a:ext>
              </a:extLst>
            </p:cNvPr>
            <p:cNvSpPr/>
            <p:nvPr/>
          </p:nvSpPr>
          <p:spPr>
            <a:xfrm>
              <a:off x="1435218" y="434555"/>
              <a:ext cx="4517725" cy="4517725"/>
            </a:xfrm>
            <a:prstGeom prst="pie">
              <a:avLst>
                <a:gd name="adj1" fmla="val 1800000"/>
                <a:gd name="adj2" fmla="val 90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5" name="Partial Circle 4">
              <a:extLst>
                <a:ext uri="{FF2B5EF4-FFF2-40B4-BE49-F238E27FC236}">
                  <a16:creationId xmlns:a16="http://schemas.microsoft.com/office/drawing/2014/main" id="{75C47688-D8D8-94B8-76D3-B0CC3DDFCF9E}"/>
                </a:ext>
              </a:extLst>
            </p:cNvPr>
            <p:cNvSpPr txBox="1"/>
            <p:nvPr/>
          </p:nvSpPr>
          <p:spPr>
            <a:xfrm>
              <a:off x="2672215" y="3285025"/>
              <a:ext cx="2043733" cy="1398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kern="1200" dirty="0"/>
                <a:t>Logistik</a:t>
              </a:r>
              <a:endParaRPr lang="tr-TR" sz="2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28956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arison of a light bulb and a plant&#10;&#10;AI-generated content may be incorrect.">
            <a:extLst>
              <a:ext uri="{FF2B5EF4-FFF2-40B4-BE49-F238E27FC236}">
                <a16:creationId xmlns:a16="http://schemas.microsoft.com/office/drawing/2014/main" id="{C024F156-D744-8597-FFEF-1A333561D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385531"/>
            <a:ext cx="3683111" cy="210858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73152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cars and a rocket&#10;&#10;AI-generated content may be incorrect.">
            <a:extLst>
              <a:ext uri="{FF2B5EF4-FFF2-40B4-BE49-F238E27FC236}">
                <a16:creationId xmlns:a16="http://schemas.microsoft.com/office/drawing/2014/main" id="{BCB981F7-B06F-4CA8-D5BE-5FC397172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05" y="-3586"/>
            <a:ext cx="2529100" cy="2756514"/>
          </a:xfrm>
          <a:prstGeom prst="rect">
            <a:avLst/>
          </a:prstGeom>
        </p:spPr>
      </p:pic>
      <p:pic>
        <p:nvPicPr>
          <p:cNvPr id="5" name="Content Placeholder 4" descr="A collage of cartoon illustrations&#10;&#10;AI-generated content may be incorrect.">
            <a:extLst>
              <a:ext uri="{FF2B5EF4-FFF2-40B4-BE49-F238E27FC236}">
                <a16:creationId xmlns:a16="http://schemas.microsoft.com/office/drawing/2014/main" id="{C873EB7C-EA41-F0D6-0BF2-257450AD7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3" y="3006494"/>
            <a:ext cx="3019611" cy="330916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6F32C1A4-2AC7-48CB-9AB7-B80470C0F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3627" y="2779776"/>
            <a:ext cx="73152" cy="40782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cartoon images of a child and a child&#10;&#10;AI-generated content may be incorrect.">
            <a:extLst>
              <a:ext uri="{FF2B5EF4-FFF2-40B4-BE49-F238E27FC236}">
                <a16:creationId xmlns:a16="http://schemas.microsoft.com/office/drawing/2014/main" id="{B6364ADC-2706-4294-50FB-DC47BAE0D0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25" y="3087650"/>
            <a:ext cx="3367549" cy="366038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llage of images of a child and a drone&#10;&#10;AI-generated content may be incorrect.">
            <a:extLst>
              <a:ext uri="{FF2B5EF4-FFF2-40B4-BE49-F238E27FC236}">
                <a16:creationId xmlns:a16="http://schemas.microsoft.com/office/drawing/2014/main" id="{17192955-721A-0F75-5E45-72DD1356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772" y="-1"/>
            <a:ext cx="3544291" cy="3862989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731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cartoon images of people using computers&#10;&#10;AI-generated content may be incorrect.">
            <a:extLst>
              <a:ext uri="{FF2B5EF4-FFF2-40B4-BE49-F238E27FC236}">
                <a16:creationId xmlns:a16="http://schemas.microsoft.com/office/drawing/2014/main" id="{E83A7CBF-42C3-29A9-3101-92E9144587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590" y="3981607"/>
            <a:ext cx="2660663" cy="287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08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garment&#10;&#10;AI-generated content may be incorrect.">
            <a:extLst>
              <a:ext uri="{FF2B5EF4-FFF2-40B4-BE49-F238E27FC236}">
                <a16:creationId xmlns:a16="http://schemas.microsoft.com/office/drawing/2014/main" id="{20B3E3C7-9F92-7C7C-7DA3-25F2F78AD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611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EA2A0D-F184-9D2C-06CF-6F6F8FA6226E}"/>
              </a:ext>
            </a:extLst>
          </p:cNvPr>
          <p:cNvSpPr/>
          <p:nvPr/>
        </p:nvSpPr>
        <p:spPr>
          <a:xfrm>
            <a:off x="5724303" y="2551837"/>
            <a:ext cx="605281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Lord </a:t>
            </a:r>
            <a:r>
              <a:rPr lang="en-GB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Kumandan</a:t>
            </a:r>
            <a:r>
              <a:rPr lang="en-GB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ile</a:t>
            </a:r>
            <a:br>
              <a:rPr lang="en-GB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tr-T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veri bilimine giriş</a:t>
            </a:r>
            <a:endParaRPr lang="en-GB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en-GB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tr-T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6E15DE-4BFA-47BB-C903-CBF8E514B766}"/>
              </a:ext>
            </a:extLst>
          </p:cNvPr>
          <p:cNvGrpSpPr/>
          <p:nvPr/>
        </p:nvGrpSpPr>
        <p:grpSpPr>
          <a:xfrm>
            <a:off x="9459259" y="167148"/>
            <a:ext cx="2632488" cy="2290916"/>
            <a:chOff x="1426398" y="510038"/>
            <a:chExt cx="4517725" cy="4517725"/>
          </a:xfrm>
        </p:grpSpPr>
        <p:sp>
          <p:nvSpPr>
            <p:cNvPr id="3" name="Partial Circle 2">
              <a:extLst>
                <a:ext uri="{FF2B5EF4-FFF2-40B4-BE49-F238E27FC236}">
                  <a16:creationId xmlns:a16="http://schemas.microsoft.com/office/drawing/2014/main" id="{43DDFC33-772B-EBB2-B2E5-AC3B7AD9DB2A}"/>
                </a:ext>
              </a:extLst>
            </p:cNvPr>
            <p:cNvSpPr/>
            <p:nvPr/>
          </p:nvSpPr>
          <p:spPr>
            <a:xfrm>
              <a:off x="1426398" y="510038"/>
              <a:ext cx="4517725" cy="4517725"/>
            </a:xfrm>
            <a:prstGeom prst="pie">
              <a:avLst>
                <a:gd name="adj1" fmla="val 16200000"/>
                <a:gd name="adj2" fmla="val 180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tr-TR"/>
            </a:p>
          </p:txBody>
        </p:sp>
        <p:sp>
          <p:nvSpPr>
            <p:cNvPr id="6" name="Partial Circle 4">
              <a:extLst>
                <a:ext uri="{FF2B5EF4-FFF2-40B4-BE49-F238E27FC236}">
                  <a16:creationId xmlns:a16="http://schemas.microsoft.com/office/drawing/2014/main" id="{5EB2919F-3182-03F3-FE0A-32A4B8D77571}"/>
                </a:ext>
              </a:extLst>
            </p:cNvPr>
            <p:cNvSpPr txBox="1"/>
            <p:nvPr/>
          </p:nvSpPr>
          <p:spPr>
            <a:xfrm>
              <a:off x="3882642" y="1343666"/>
              <a:ext cx="1532799" cy="15059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kern="1200" dirty="0"/>
                <a:t>Veri</a:t>
              </a:r>
              <a:endParaRPr lang="tr-TR" sz="2800" kern="1200" dirty="0"/>
            </a:p>
          </p:txBody>
        </p:sp>
      </p:grpSp>
      <p:pic>
        <p:nvPicPr>
          <p:cNvPr id="10" name="Picture 9" descr="A diagram of a diagram&#10;&#10;AI-generated content may be incorrect.">
            <a:extLst>
              <a:ext uri="{FF2B5EF4-FFF2-40B4-BE49-F238E27FC236}">
                <a16:creationId xmlns:a16="http://schemas.microsoft.com/office/drawing/2014/main" id="{8786E04D-E043-1919-854C-E6D2B3B05A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526" y="4439434"/>
            <a:ext cx="3848977" cy="210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11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79787E3-CFA6-3EB2-968A-5C4E99744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71" y="751621"/>
            <a:ext cx="7540870" cy="54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in a suit and bow tie&#10;&#10;AI-generated content may be incorrect.">
            <a:extLst>
              <a:ext uri="{FF2B5EF4-FFF2-40B4-BE49-F238E27FC236}">
                <a16:creationId xmlns:a16="http://schemas.microsoft.com/office/drawing/2014/main" id="{D3C1078F-D026-2C69-0964-E6A57DFD0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9" y="751621"/>
            <a:ext cx="3788322" cy="5571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8258B3-FF7B-9BE4-0E12-F19DDF8FDEC3}"/>
              </a:ext>
            </a:extLst>
          </p:cNvPr>
          <p:cNvSpPr txBox="1"/>
          <p:nvPr/>
        </p:nvSpPr>
        <p:spPr>
          <a:xfrm>
            <a:off x="3126658" y="7037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200" b="1" dirty="0" err="1"/>
              <a:t>john</a:t>
            </a:r>
            <a:r>
              <a:rPr lang="tr-TR" sz="3200" b="1" dirty="0"/>
              <a:t> </a:t>
            </a:r>
            <a:r>
              <a:rPr lang="tr-TR" sz="3200" b="1" dirty="0" err="1"/>
              <a:t>snow</a:t>
            </a:r>
            <a:endParaRPr lang="tr-TR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5409F6-DE49-03CC-C7D5-252B9A472587}"/>
              </a:ext>
            </a:extLst>
          </p:cNvPr>
          <p:cNvSpPr txBox="1"/>
          <p:nvPr/>
        </p:nvSpPr>
        <p:spPr>
          <a:xfrm>
            <a:off x="3048000" y="324187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/>
              <a:t>kolera</a:t>
            </a:r>
            <a:endParaRPr lang="tr-TR" sz="1800" b="1" dirty="0"/>
          </a:p>
        </p:txBody>
      </p:sp>
    </p:spTree>
    <p:extLst>
      <p:ext uri="{BB962C8B-B14F-4D97-AF65-F5344CB8AC3E}">
        <p14:creationId xmlns:p14="http://schemas.microsoft.com/office/powerpoint/2010/main" val="752907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7FC683-7C22-B90D-FFC2-DAA7726D50A0}"/>
              </a:ext>
            </a:extLst>
          </p:cNvPr>
          <p:cNvSpPr/>
          <p:nvPr/>
        </p:nvSpPr>
        <p:spPr>
          <a:xfrm>
            <a:off x="1303440" y="3106226"/>
            <a:ext cx="651659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Verinin Kaynağı</a:t>
            </a:r>
            <a:r>
              <a:rPr lang="en-GB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?</a:t>
            </a:r>
            <a:endParaRPr lang="tr-TR" sz="66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Picture 1" descr="A cartoon character with a question mark&#10;&#10;AI-generated content may be incorrect.">
            <a:extLst>
              <a:ext uri="{FF2B5EF4-FFF2-40B4-BE49-F238E27FC236}">
                <a16:creationId xmlns:a16="http://schemas.microsoft.com/office/drawing/2014/main" id="{BB5ADEF1-8CB0-F1A6-982D-E92D652A9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15" y="1417292"/>
            <a:ext cx="4485865" cy="448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5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377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t standing on a stone surface&#10;&#10;AI-generated content may be incorrect.">
            <a:extLst>
              <a:ext uri="{FF2B5EF4-FFF2-40B4-BE49-F238E27FC236}">
                <a16:creationId xmlns:a16="http://schemas.microsoft.com/office/drawing/2014/main" id="{06D7A10D-517B-2F5D-89F9-FEC756D1C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12" y="1143000"/>
            <a:ext cx="5294716" cy="446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1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F3A3CC-69ED-93FD-0B09-78AB1E59C47F}"/>
              </a:ext>
            </a:extLst>
          </p:cNvPr>
          <p:cNvSpPr txBox="1"/>
          <p:nvPr/>
        </p:nvSpPr>
        <p:spPr>
          <a:xfrm>
            <a:off x="641180" y="349414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i="0" dirty="0">
                <a:effectLst/>
                <a:latin typeface="+mj-lt"/>
                <a:ea typeface="+mj-ea"/>
                <a:cs typeface="+mj-cs"/>
              </a:rPr>
              <a:t>YÜKSEKÖĞRETİM VE YURT DIŞI EĞİTİM </a:t>
            </a:r>
            <a:br>
              <a:rPr lang="en-US" sz="3100" b="1" i="0" dirty="0">
                <a:effectLst/>
                <a:latin typeface="+mj-lt"/>
                <a:ea typeface="+mj-ea"/>
                <a:cs typeface="+mj-cs"/>
              </a:rPr>
            </a:br>
            <a:r>
              <a:rPr lang="en-US" sz="3100" b="1" i="0" dirty="0">
                <a:effectLst/>
                <a:latin typeface="+mj-lt"/>
                <a:ea typeface="+mj-ea"/>
                <a:cs typeface="+mj-cs"/>
              </a:rPr>
              <a:t>GENEL MÜDÜRLÜĞÜ</a:t>
            </a:r>
            <a:endParaRPr lang="en-US" sz="3100" dirty="0">
              <a:latin typeface="+mj-lt"/>
              <a:ea typeface="+mj-ea"/>
              <a:cs typeface="+mj-cs"/>
            </a:endParaRPr>
          </a:p>
        </p:txBody>
      </p:sp>
      <p:sp>
        <p:nvSpPr>
          <p:cNvPr id="52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F05A919-F875-92FD-DD44-3B5DD5C5F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8315" y="1294795"/>
            <a:ext cx="7019860" cy="526270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224379A-9401-4B5E-80CB-B908D1436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0467" y="3869187"/>
            <a:ext cx="4729612" cy="13805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D1B708-8F8F-8C15-4E18-B31FAE397ABF}"/>
              </a:ext>
            </a:extLst>
          </p:cNvPr>
          <p:cNvGrpSpPr/>
          <p:nvPr/>
        </p:nvGrpSpPr>
        <p:grpSpPr>
          <a:xfrm>
            <a:off x="8233349" y="3542588"/>
            <a:ext cx="3758184" cy="3165163"/>
            <a:chOff x="2488323" y="3094716"/>
            <a:chExt cx="3832783" cy="3227991"/>
          </a:xfrm>
        </p:grpSpPr>
        <p:pic>
          <p:nvPicPr>
            <p:cNvPr id="3" name="Picture 2" descr="A close up of a logo&#10;&#10;AI-generated content may be incorrect.">
              <a:extLst>
                <a:ext uri="{FF2B5EF4-FFF2-40B4-BE49-F238E27FC236}">
                  <a16:creationId xmlns:a16="http://schemas.microsoft.com/office/drawing/2014/main" id="{11EE4C60-2BA8-02D1-CD40-49A990D3A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323" y="3094716"/>
              <a:ext cx="731583" cy="321591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F75A69-D1E6-8212-9C66-99483D68DA03}"/>
                </a:ext>
              </a:extLst>
            </p:cNvPr>
            <p:cNvSpPr txBox="1"/>
            <p:nvPr/>
          </p:nvSpPr>
          <p:spPr>
            <a:xfrm>
              <a:off x="3219906" y="3167390"/>
              <a:ext cx="31012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96112">
                <a:spcAft>
                  <a:spcPts val="600"/>
                </a:spcAft>
              </a:pPr>
              <a:r>
                <a:rPr lang="en-GB" sz="2744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@</a:t>
              </a:r>
              <a:r>
                <a:rPr lang="tr-TR" sz="2744" b="1" kern="120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ulkemyanimda</a:t>
              </a:r>
              <a:endParaRPr lang="tr-TR" sz="280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6FFA14-9734-3871-44D8-F8575507F302}"/>
                </a:ext>
              </a:extLst>
            </p:cNvPr>
            <p:cNvSpPr txBox="1"/>
            <p:nvPr/>
          </p:nvSpPr>
          <p:spPr>
            <a:xfrm>
              <a:off x="3219906" y="4083086"/>
              <a:ext cx="31012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96112">
                <a:spcAft>
                  <a:spcPts val="600"/>
                </a:spcAft>
              </a:pPr>
              <a:r>
                <a:rPr lang="en-GB" sz="2744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@</a:t>
              </a:r>
              <a:r>
                <a:rPr lang="tr-TR" sz="2744" b="1" kern="1200" dirty="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ulkemyanimda</a:t>
              </a:r>
              <a:endParaRPr lang="tr-TR" sz="2800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E84A83-0431-78E4-8BEA-DE1CAB04C872}"/>
                </a:ext>
              </a:extLst>
            </p:cNvPr>
            <p:cNvSpPr txBox="1"/>
            <p:nvPr/>
          </p:nvSpPr>
          <p:spPr>
            <a:xfrm>
              <a:off x="3219906" y="4883791"/>
              <a:ext cx="31012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96112">
                <a:spcAft>
                  <a:spcPts val="600"/>
                </a:spcAft>
              </a:pPr>
              <a:r>
                <a:rPr lang="en-GB" sz="2744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@</a:t>
              </a:r>
              <a:r>
                <a:rPr lang="tr-TR" sz="2744" b="1" kern="120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ulkemyanimda</a:t>
              </a:r>
              <a:endParaRPr lang="tr-TR" sz="2800" b="1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478F43-8C50-7523-6450-AF65542CF564}"/>
                </a:ext>
              </a:extLst>
            </p:cNvPr>
            <p:cNvSpPr txBox="1"/>
            <p:nvPr/>
          </p:nvSpPr>
          <p:spPr>
            <a:xfrm>
              <a:off x="3219906" y="5799487"/>
              <a:ext cx="31012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96112">
                <a:spcAft>
                  <a:spcPts val="600"/>
                </a:spcAft>
              </a:pPr>
              <a:r>
                <a:rPr lang="en-GB" sz="2744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@</a:t>
              </a:r>
              <a:r>
                <a:rPr lang="tr-TR" sz="2744" b="1" kern="120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ulkem</a:t>
              </a:r>
              <a:r>
                <a:rPr lang="en-GB" sz="2744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_</a:t>
              </a:r>
              <a:r>
                <a:rPr lang="tr-TR" sz="2744" b="1" kern="1200" err="1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yanimda</a:t>
              </a:r>
              <a:endParaRPr lang="tr-TR" sz="2800" b="1"/>
            </a:p>
          </p:txBody>
        </p:sp>
      </p:grpSp>
    </p:spTree>
    <p:extLst>
      <p:ext uri="{BB962C8B-B14F-4D97-AF65-F5344CB8AC3E}">
        <p14:creationId xmlns:p14="http://schemas.microsoft.com/office/powerpoint/2010/main" val="3673122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di">
            <a:hlinkClick r:id="" action="ppaction://media"/>
            <a:extLst>
              <a:ext uri="{FF2B5EF4-FFF2-40B4-BE49-F238E27FC236}">
                <a16:creationId xmlns:a16="http://schemas.microsoft.com/office/drawing/2014/main" id="{B2BDD563-8344-CEB0-1AFF-BECAE90293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7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04802F2B-EB31-4501-4A25-12D6D29BC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50" y="0"/>
            <a:ext cx="6515014" cy="651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looking at a photo album&#10;&#10;AI-generated content may be incorrect.">
            <a:extLst>
              <a:ext uri="{FF2B5EF4-FFF2-40B4-BE49-F238E27FC236}">
                <a16:creationId xmlns:a16="http://schemas.microsoft.com/office/drawing/2014/main" id="{42200A06-3504-2845-B860-B1CC84843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64" y="419014"/>
            <a:ext cx="5341706" cy="534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94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80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of airplanes flying in the sky&#10;&#10;AI-generated content may be incorrect.">
            <a:extLst>
              <a:ext uri="{FF2B5EF4-FFF2-40B4-BE49-F238E27FC236}">
                <a16:creationId xmlns:a16="http://schemas.microsoft.com/office/drawing/2014/main" id="{AB081A53-A4A7-18CA-51BC-CEE39E716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254" y="20937"/>
            <a:ext cx="7931492" cy="681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499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93F95B5-A700-A1A0-37A2-120793109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94"/>
            <a:ext cx="6112251" cy="3438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584F4B-B0B0-59E8-975C-0D0E141DA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89" y="3687822"/>
            <a:ext cx="4465040" cy="3170178"/>
          </a:xfrm>
          <a:prstGeom prst="rect">
            <a:avLst/>
          </a:prstGeom>
        </p:spPr>
      </p:pic>
      <p:pic>
        <p:nvPicPr>
          <p:cNvPr id="6" name="Picture 5" descr="A collage of a cat and a bear&#10;&#10;AI-generated content may be incorrect.">
            <a:extLst>
              <a:ext uri="{FF2B5EF4-FFF2-40B4-BE49-F238E27FC236}">
                <a16:creationId xmlns:a16="http://schemas.microsoft.com/office/drawing/2014/main" id="{DFEBDDFC-63C9-1103-FCFE-153AED814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86" y="231228"/>
            <a:ext cx="5474923" cy="2938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484209-4EE2-135E-4BAC-800337ACD3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130" t="31147"/>
          <a:stretch>
            <a:fillRect/>
          </a:stretch>
        </p:blipFill>
        <p:spPr>
          <a:xfrm>
            <a:off x="4216160" y="5607910"/>
            <a:ext cx="1293254" cy="1278340"/>
          </a:xfrm>
          <a:prstGeom prst="rect">
            <a:avLst/>
          </a:prstGeom>
        </p:spPr>
      </p:pic>
      <p:pic>
        <p:nvPicPr>
          <p:cNvPr id="8" name="Picture 7" descr="A red arrow pointing up&#10;&#10;AI-generated content may be incorrect.">
            <a:extLst>
              <a:ext uri="{FF2B5EF4-FFF2-40B4-BE49-F238E27FC236}">
                <a16:creationId xmlns:a16="http://schemas.microsoft.com/office/drawing/2014/main" id="{37B81269-186C-449D-3B70-6AB2360ED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7469" flipH="1">
            <a:off x="5814755" y="4549557"/>
            <a:ext cx="1353666" cy="17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79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Yaşam 3.0 - Yapay Zeka Çağında İnsan Olmak (Max Tegmark ...">
            <a:extLst>
              <a:ext uri="{FF2B5EF4-FFF2-40B4-BE49-F238E27FC236}">
                <a16:creationId xmlns:a16="http://schemas.microsoft.com/office/drawing/2014/main" id="{323BB39A-9F49-38C5-55D0-5AD91E205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6880"/>
            <a:ext cx="2532611" cy="388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4" descr="A page of a book&#10;&#10;AI-generated content may be incorrect.">
            <a:extLst>
              <a:ext uri="{FF2B5EF4-FFF2-40B4-BE49-F238E27FC236}">
                <a16:creationId xmlns:a16="http://schemas.microsoft.com/office/drawing/2014/main" id="{EFC1A1AA-07D7-2FEA-6CE8-7EAE5BBB5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7" y="0"/>
            <a:ext cx="9350691" cy="2976880"/>
          </a:xfrm>
          <a:prstGeom prst="rect">
            <a:avLst/>
          </a:prstGeom>
        </p:spPr>
      </p:pic>
      <p:pic>
        <p:nvPicPr>
          <p:cNvPr id="11" name="WhatsApp Video 2025-11-03 at 12.46.14_62dfa565">
            <a:hlinkClick r:id="" action="ppaction://media"/>
            <a:extLst>
              <a:ext uri="{FF2B5EF4-FFF2-40B4-BE49-F238E27FC236}">
                <a16:creationId xmlns:a16="http://schemas.microsoft.com/office/drawing/2014/main" id="{486111C0-5849-4FED-509E-78C1F57FD4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2492" y="-256532"/>
            <a:ext cx="3292793" cy="585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6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166D53-B9D8-35EB-FF30-68C6553481AF}"/>
              </a:ext>
            </a:extLst>
          </p:cNvPr>
          <p:cNvSpPr txBox="1"/>
          <p:nvPr/>
        </p:nvSpPr>
        <p:spPr>
          <a:xfrm>
            <a:off x="299829" y="380327"/>
            <a:ext cx="681375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GB" sz="4000" b="1" i="0" dirty="0">
                <a:solidFill>
                  <a:srgbClr val="222222"/>
                </a:solidFill>
                <a:effectLst/>
                <a:latin typeface="Courier New" panose="02070309020205020404" pitchFamily="49" charset="0"/>
              </a:rPr>
              <a:t>18 ARALIK</a:t>
            </a:r>
          </a:p>
          <a:p>
            <a:pPr algn="l">
              <a:buNone/>
            </a:pPr>
            <a:endParaRPr lang="en-GB" sz="20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algn="l">
              <a:buNone/>
            </a:pPr>
            <a:endParaRPr lang="en-GB" sz="20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algn="l">
              <a:buNone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18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Aralık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1985'te o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salonda</a:t>
            </a:r>
            <a:endParaRPr lang="en-GB" sz="20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algn="l">
              <a:buNone/>
            </a:pP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Kişi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nasıl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kestirebilirdi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ileriyi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?</a:t>
            </a:r>
          </a:p>
          <a:p>
            <a:pPr algn="l">
              <a:buNone/>
            </a:pP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Siz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kazıbilimler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alınyazısıbilimler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algn="l">
              <a:buNone/>
            </a:pP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Geçsin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yıllar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geçsin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seneler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gibi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</a:p>
          <a:p>
            <a:pPr algn="l">
              <a:buNone/>
            </a:pPr>
            <a:endParaRPr lang="en-GB" sz="20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algn="l">
              <a:buNone/>
            </a:pP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Olur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mu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anımsamamak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Onaltıncı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Louis'yi</a:t>
            </a:r>
            <a:endParaRPr lang="en-GB" sz="2000" b="1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algn="l">
              <a:buNone/>
            </a:pP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14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Temmuz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1789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akşamı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Louis,</a:t>
            </a:r>
          </a:p>
          <a:p>
            <a:pPr algn="l">
              <a:buNone/>
            </a:pP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Şöyle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yazmamış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mıydı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defterine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algn="l">
              <a:buNone/>
            </a:pP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Bugün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kayda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değer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bir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1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şey</a:t>
            </a:r>
            <a:r>
              <a:rPr lang="en-GB" sz="2000" b="1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yok.."</a:t>
            </a:r>
          </a:p>
          <a:p>
            <a:pPr algn="l">
              <a:buNone/>
            </a:pPr>
            <a:endParaRPr lang="en-GB" sz="20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algn="l">
              <a:buNone/>
            </a:pP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Kehanet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"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adlı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kısacık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bir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şiir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buldum</a:t>
            </a:r>
            <a:endParaRPr lang="en-GB" sz="20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Keşke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yalnız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bunun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için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sevseydim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seni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br>
              <a:rPr lang="en-GB" sz="20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br>
              <a:rPr lang="en-GB" sz="2000" dirty="0">
                <a:solidFill>
                  <a:srgbClr val="000000"/>
                </a:solidFill>
                <a:latin typeface="Courier New" panose="02070309020205020404" pitchFamily="49" charset="0"/>
              </a:rPr>
            </a:br>
            <a:r>
              <a:rPr lang="en-GB" sz="2000" dirty="0">
                <a:solidFill>
                  <a:srgbClr val="000000"/>
                </a:solidFill>
                <a:latin typeface="Courier New" panose="02070309020205020404" pitchFamily="49" charset="0"/>
              </a:rPr>
              <a:t>Cemal </a:t>
            </a:r>
            <a:r>
              <a:rPr lang="en-GB" sz="20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Süreya</a:t>
            </a:r>
            <a:endParaRPr lang="en-GB" sz="20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1A8D00-773D-CAF1-3DB1-B30EEC86B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21" y="2330246"/>
            <a:ext cx="5523679" cy="19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318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C4C384-1AFF-23E7-20F0-1C3CEC26C33A}"/>
              </a:ext>
            </a:extLst>
          </p:cNvPr>
          <p:cNvSpPr txBox="1"/>
          <p:nvPr/>
        </p:nvSpPr>
        <p:spPr>
          <a:xfrm rot="16200000">
            <a:off x="-3084116" y="2153613"/>
            <a:ext cx="75914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600" b="1" i="0" dirty="0">
                <a:solidFill>
                  <a:srgbClr val="0F1419"/>
                </a:solidFill>
                <a:effectLst/>
                <a:latin typeface="TwitterChirp"/>
              </a:rPr>
              <a:t>Kahraman Koştaş</a:t>
            </a:r>
            <a:endParaRPr lang="tr-TR" sz="6600" dirty="0"/>
          </a:p>
        </p:txBody>
      </p:sp>
      <p:pic>
        <p:nvPicPr>
          <p:cNvPr id="6" name="Picture 5" descr="A cartoon character with a question mark&#10;&#10;AI-generated content may be incorrect.">
            <a:extLst>
              <a:ext uri="{FF2B5EF4-FFF2-40B4-BE49-F238E27FC236}">
                <a16:creationId xmlns:a16="http://schemas.microsoft.com/office/drawing/2014/main" id="{3090D4B4-8065-80F8-0F6A-8BA85AC65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15" y="1417292"/>
            <a:ext cx="4485865" cy="4485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6F830C-8F03-0DFC-8840-FA7C3B53D41F}"/>
              </a:ext>
            </a:extLst>
          </p:cNvPr>
          <p:cNvSpPr txBox="1"/>
          <p:nvPr/>
        </p:nvSpPr>
        <p:spPr>
          <a:xfrm>
            <a:off x="7725725" y="309296"/>
            <a:ext cx="75914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600" b="1" i="0" dirty="0" err="1">
                <a:solidFill>
                  <a:srgbClr val="0F1419"/>
                </a:solidFill>
                <a:effectLst/>
                <a:latin typeface="TwitterChirp"/>
              </a:rPr>
              <a:t>Sorular</a:t>
            </a:r>
            <a:endParaRPr lang="tr-TR" sz="6600" dirty="0"/>
          </a:p>
        </p:txBody>
      </p:sp>
      <p:pic>
        <p:nvPicPr>
          <p:cNvPr id="3" name="Picture 2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8CB5A1CE-8C0A-207D-D058-913606E46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1" y="1315065"/>
            <a:ext cx="4588092" cy="458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73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02F98AA-DAC5-85F8-64E2-0B07300A8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6" y="517525"/>
            <a:ext cx="5975350" cy="59753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35462A-E658-25B3-1D72-13BE72F47106}"/>
              </a:ext>
            </a:extLst>
          </p:cNvPr>
          <p:cNvSpPr txBox="1"/>
          <p:nvPr/>
        </p:nvSpPr>
        <p:spPr>
          <a:xfrm>
            <a:off x="6980054" y="2443371"/>
            <a:ext cx="52119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600" b="1" dirty="0">
                <a:solidFill>
                  <a:srgbClr val="0F1419"/>
                </a:solidFill>
                <a:latin typeface="TwitterChirp"/>
              </a:rPr>
              <a:t>Bizi </a:t>
            </a:r>
            <a:endParaRPr lang="en-GB" sz="6600" b="1" dirty="0">
              <a:solidFill>
                <a:srgbClr val="0F1419"/>
              </a:solidFill>
              <a:latin typeface="TwitterChirp"/>
            </a:endParaRPr>
          </a:p>
          <a:p>
            <a:r>
              <a:rPr lang="en-GB" sz="6600" b="1" dirty="0">
                <a:solidFill>
                  <a:srgbClr val="0F1419"/>
                </a:solidFill>
                <a:latin typeface="TwitterChirp"/>
              </a:rPr>
              <a:t>D</a:t>
            </a:r>
            <a:r>
              <a:rPr lang="tr-TR" sz="6600" b="1" dirty="0" err="1">
                <a:solidFill>
                  <a:srgbClr val="0F1419"/>
                </a:solidFill>
                <a:latin typeface="TwitterChirp"/>
              </a:rPr>
              <a:t>eğerlendiri</a:t>
            </a:r>
            <a:r>
              <a:rPr lang="en-GB" sz="6600" b="1" dirty="0">
                <a:solidFill>
                  <a:srgbClr val="0F1419"/>
                </a:solidFill>
                <a:latin typeface="TwitterChirp"/>
              </a:rPr>
              <a:t>n!</a:t>
            </a:r>
          </a:p>
        </p:txBody>
      </p:sp>
    </p:spTree>
    <p:extLst>
      <p:ext uri="{BB962C8B-B14F-4D97-AF65-F5344CB8AC3E}">
        <p14:creationId xmlns:p14="http://schemas.microsoft.com/office/powerpoint/2010/main" val="1020112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diagram of a family tree&#10;&#10;AI-generated content may be incorrect.">
            <a:extLst>
              <a:ext uri="{FF2B5EF4-FFF2-40B4-BE49-F238E27FC236}">
                <a16:creationId xmlns:a16="http://schemas.microsoft.com/office/drawing/2014/main" id="{C732B942-72D4-2081-88C6-8821A3C35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0" y="0"/>
            <a:ext cx="10119360" cy="67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76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two people in a machine&#10;&#10;AI-generated content may be incorrect.">
            <a:extLst>
              <a:ext uri="{FF2B5EF4-FFF2-40B4-BE49-F238E27FC236}">
                <a16:creationId xmlns:a16="http://schemas.microsoft.com/office/drawing/2014/main" id="{6A93A254-3D51-8CBD-4C55-8912C93C9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64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6417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A83A417-18BF-70FE-CC29-6371A2CF4A83}"/>
              </a:ext>
            </a:extLst>
          </p:cNvPr>
          <p:cNvSpPr/>
          <p:nvPr/>
        </p:nvSpPr>
        <p:spPr>
          <a:xfrm>
            <a:off x="7874640" y="750211"/>
            <a:ext cx="4229038" cy="419265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906C1-D300-6270-FBCF-33891FEA97AD}"/>
              </a:ext>
            </a:extLst>
          </p:cNvPr>
          <p:cNvSpPr txBox="1"/>
          <p:nvPr/>
        </p:nvSpPr>
        <p:spPr>
          <a:xfrm>
            <a:off x="8523953" y="165436"/>
            <a:ext cx="3579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0" dirty="0">
                <a:solidFill>
                  <a:srgbClr val="0F1419"/>
                </a:solidFill>
                <a:effectLst/>
                <a:latin typeface="TwitterChirp"/>
              </a:rPr>
              <a:t>Kahraman Koştaş</a:t>
            </a:r>
            <a:endParaRPr lang="tr-TR" sz="3200" dirty="0"/>
          </a:p>
        </p:txBody>
      </p:sp>
      <p:pic>
        <p:nvPicPr>
          <p:cNvPr id="7" name="Picture 6" descr="A red arrow pointing up&#10;&#10;AI-generated content may be incorrect.">
            <a:extLst>
              <a:ext uri="{FF2B5EF4-FFF2-40B4-BE49-F238E27FC236}">
                <a16:creationId xmlns:a16="http://schemas.microsoft.com/office/drawing/2014/main" id="{964CC409-008F-FC37-4B10-B0C5DE509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82411">
            <a:off x="7253661" y="3523355"/>
            <a:ext cx="1263967" cy="207381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1172D7D-9816-FE79-99A1-9629B7D16BB1}"/>
              </a:ext>
            </a:extLst>
          </p:cNvPr>
          <p:cNvGrpSpPr/>
          <p:nvPr/>
        </p:nvGrpSpPr>
        <p:grpSpPr>
          <a:xfrm>
            <a:off x="4427920" y="1094486"/>
            <a:ext cx="3148133" cy="3148133"/>
            <a:chOff x="8321595" y="3778319"/>
            <a:chExt cx="3148133" cy="314813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D6B971C-1787-BB85-19A7-E1F6265CD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21595" y="3778319"/>
              <a:ext cx="3148133" cy="3148133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85739B7-46C1-C630-F703-0E3849E14DE6}"/>
                </a:ext>
              </a:extLst>
            </p:cNvPr>
            <p:cNvGrpSpPr/>
            <p:nvPr/>
          </p:nvGrpSpPr>
          <p:grpSpPr>
            <a:xfrm>
              <a:off x="8321595" y="3890357"/>
              <a:ext cx="3000064" cy="2657339"/>
              <a:chOff x="8321595" y="3890357"/>
              <a:chExt cx="3000064" cy="2657339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A8F71D5-CCB0-FC83-F1F5-E410CA4172F0}"/>
                  </a:ext>
                </a:extLst>
              </p:cNvPr>
              <p:cNvSpPr/>
              <p:nvPr/>
            </p:nvSpPr>
            <p:spPr>
              <a:xfrm>
                <a:off x="9146383" y="3890357"/>
                <a:ext cx="1635384" cy="101566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000" b="1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</a:rPr>
                  <a:t>Cyber </a:t>
                </a:r>
                <a:br>
                  <a:rPr lang="en-US" sz="3000" b="1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</a:rPr>
                </a:br>
                <a:r>
                  <a:rPr lang="en-US" sz="3000" b="1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</a:rPr>
                  <a:t>Security</a:t>
                </a:r>
                <a:endParaRPr lang="tr-TR" sz="30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6A93132-3A82-FF28-826F-6BEF20D242E3}"/>
                  </a:ext>
                </a:extLst>
              </p:cNvPr>
              <p:cNvSpPr/>
              <p:nvPr/>
            </p:nvSpPr>
            <p:spPr>
              <a:xfrm>
                <a:off x="8321595" y="5530373"/>
                <a:ext cx="1107996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cap="none" spc="0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</a:rPr>
                  <a:t>ML</a:t>
                </a:r>
                <a:endParaRPr lang="tr-TR" sz="54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748EE3B-FD4C-E2B8-1873-67C7D64DF134}"/>
                  </a:ext>
                </a:extLst>
              </p:cNvPr>
              <p:cNvSpPr/>
              <p:nvPr/>
            </p:nvSpPr>
            <p:spPr>
              <a:xfrm>
                <a:off x="10241876" y="5624366"/>
                <a:ext cx="107978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1" cap="none" spc="0" dirty="0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5"/>
                      </a:outerShdw>
                    </a:effectLst>
                  </a:rPr>
                  <a:t>IoT</a:t>
                </a:r>
                <a:endParaRPr lang="tr-TR" sz="5400" b="1" cap="none" spc="0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BAB5497-CAFE-AD80-B084-750CE6145865}"/>
                  </a:ext>
                </a:extLst>
              </p:cNvPr>
              <p:cNvSpPr/>
              <p:nvPr/>
            </p:nvSpPr>
            <p:spPr>
              <a:xfrm>
                <a:off x="9439446" y="5326525"/>
                <a:ext cx="912430" cy="553998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3000" b="1" dirty="0">
                    <a:ln w="12700">
                      <a:solidFill>
                        <a:schemeClr val="accent1"/>
                      </a:solidFill>
                      <a:prstDash val="solid"/>
                    </a:ln>
                    <a:pattFill prst="pct50">
                      <a:fgClr>
                        <a:schemeClr val="accent1"/>
                      </a:fgClr>
                      <a:bgClr>
                        <a:schemeClr val="accent1">
                          <a:lumMod val="20000"/>
                          <a:lumOff val="80000"/>
                        </a:schemeClr>
                      </a:bgClr>
                    </a:pattFill>
                    <a:effectLst>
                      <a:outerShdw dist="38100" dir="2640000" algn="bl" rotWithShape="0">
                        <a:schemeClr val="accent1"/>
                      </a:outerShdw>
                    </a:effectLst>
                  </a:rPr>
                  <a:t>PhD</a:t>
                </a:r>
                <a:endParaRPr lang="en-US" sz="3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</a:endParaRPr>
              </a:p>
            </p:txBody>
          </p:sp>
        </p:grpSp>
      </p:grpSp>
      <p:pic>
        <p:nvPicPr>
          <p:cNvPr id="31" name="Picture 30" descr="A diagram of machine learning&#10;&#10;AI-generated content may be incorrect.">
            <a:extLst>
              <a:ext uri="{FF2B5EF4-FFF2-40B4-BE49-F238E27FC236}">
                <a16:creationId xmlns:a16="http://schemas.microsoft.com/office/drawing/2014/main" id="{A805FCB9-934C-F845-707C-4782AD8B9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5" y="2561186"/>
            <a:ext cx="3148133" cy="3362866"/>
          </a:xfrm>
          <a:prstGeom prst="rect">
            <a:avLst/>
          </a:prstGeom>
        </p:spPr>
      </p:pic>
      <p:pic>
        <p:nvPicPr>
          <p:cNvPr id="34" name="Picture 33" descr="A red arrow pointing up&#10;&#10;AI-generated content may be incorrect.">
            <a:extLst>
              <a:ext uri="{FF2B5EF4-FFF2-40B4-BE49-F238E27FC236}">
                <a16:creationId xmlns:a16="http://schemas.microsoft.com/office/drawing/2014/main" id="{C92194E4-92D8-347B-A6FA-6DD55A9FCD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0877" flipH="1" flipV="1">
            <a:off x="3529457" y="3617136"/>
            <a:ext cx="1441210" cy="180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54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students in a classroom&#10;&#10;AI-generated content may be incorrect.">
            <a:extLst>
              <a:ext uri="{FF2B5EF4-FFF2-40B4-BE49-F238E27FC236}">
                <a16:creationId xmlns:a16="http://schemas.microsoft.com/office/drawing/2014/main" id="{6A905243-77A2-59E7-6A27-9575F002D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16" y="108155"/>
            <a:ext cx="5111114" cy="3028335"/>
          </a:xfrm>
        </p:spPr>
      </p:pic>
      <p:pic>
        <p:nvPicPr>
          <p:cNvPr id="7" name="Picture 6" descr="A comparison of cars with the same model&#10;&#10;AI-generated content may be incorrect.">
            <a:extLst>
              <a:ext uri="{FF2B5EF4-FFF2-40B4-BE49-F238E27FC236}">
                <a16:creationId xmlns:a16="http://schemas.microsoft.com/office/drawing/2014/main" id="{DEC8D290-C0E5-BEB5-9015-F9488E3DA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16" y="1769807"/>
            <a:ext cx="5088193" cy="5088193"/>
          </a:xfrm>
          <a:prstGeom prst="rect">
            <a:avLst/>
          </a:prstGeom>
        </p:spPr>
      </p:pic>
      <p:pic>
        <p:nvPicPr>
          <p:cNvPr id="9" name="Picture 8" descr="A person playing a stringed instrument&#10;&#10;AI-generated content may be incorrect.">
            <a:extLst>
              <a:ext uri="{FF2B5EF4-FFF2-40B4-BE49-F238E27FC236}">
                <a16:creationId xmlns:a16="http://schemas.microsoft.com/office/drawing/2014/main" id="{84F7632B-73F0-3758-68B0-BAFB41E6F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" y="0"/>
            <a:ext cx="2772106" cy="4158159"/>
          </a:xfrm>
          <a:prstGeom prst="rect">
            <a:avLst/>
          </a:prstGeom>
        </p:spPr>
      </p:pic>
      <p:pic>
        <p:nvPicPr>
          <p:cNvPr id="3" name="Picture 2" descr="Two men in suits fighting in a street&#10;&#10;AI-generated content may be incorrect.">
            <a:extLst>
              <a:ext uri="{FF2B5EF4-FFF2-40B4-BE49-F238E27FC236}">
                <a16:creationId xmlns:a16="http://schemas.microsoft.com/office/drawing/2014/main" id="{D23E476E-F7BB-FB98-817E-33F679C05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90" y="1"/>
            <a:ext cx="2694039" cy="404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61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6BE52-0966-B5EE-85FE-2F564DA61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EA3B4-D302-D293-14C5-CB6A6A5F9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1" name="Picture 10" descr="A book cover with a brain and text&#10;&#10;AI-generated content may be incorrect.">
            <a:extLst>
              <a:ext uri="{FF2B5EF4-FFF2-40B4-BE49-F238E27FC236}">
                <a16:creationId xmlns:a16="http://schemas.microsoft.com/office/drawing/2014/main" id="{2C9CF394-EA7E-A2C1-EDDD-979E05620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594" y="121264"/>
            <a:ext cx="3346122" cy="520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53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6678-6369-4763-0B30-1428A4C59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group of students in a classroom&#10;&#10;AI-generated content may be incorrect.">
            <a:extLst>
              <a:ext uri="{FF2B5EF4-FFF2-40B4-BE49-F238E27FC236}">
                <a16:creationId xmlns:a16="http://schemas.microsoft.com/office/drawing/2014/main" id="{7184DEE9-4061-7550-5405-1BD3CE6CD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61" y="445911"/>
            <a:ext cx="10340625" cy="6126820"/>
          </a:xfrm>
        </p:spPr>
      </p:pic>
    </p:spTree>
    <p:extLst>
      <p:ext uri="{BB962C8B-B14F-4D97-AF65-F5344CB8AC3E}">
        <p14:creationId xmlns:p14="http://schemas.microsoft.com/office/powerpoint/2010/main" val="29765305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224AF9-8B17-E7E4-B875-103490B57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10" y="946355"/>
            <a:ext cx="3124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35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artoon of a white llama&#10;&#10;AI-generated content may be incorrect.">
            <a:extLst>
              <a:ext uri="{FF2B5EF4-FFF2-40B4-BE49-F238E27FC236}">
                <a16:creationId xmlns:a16="http://schemas.microsoft.com/office/drawing/2014/main" id="{64072E19-678D-21E2-1275-964A234DD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94" y="1038176"/>
            <a:ext cx="1827859" cy="3313815"/>
          </a:xfrm>
          <a:prstGeom prst="rect">
            <a:avLst/>
          </a:prstGeom>
        </p:spPr>
      </p:pic>
      <p:pic>
        <p:nvPicPr>
          <p:cNvPr id="29" name="Picture 28" descr="A cartoon of a white llama&#10;&#10;AI-generated content may be incorrect.">
            <a:extLst>
              <a:ext uri="{FF2B5EF4-FFF2-40B4-BE49-F238E27FC236}">
                <a16:creationId xmlns:a16="http://schemas.microsoft.com/office/drawing/2014/main" id="{A3FF4C0F-1346-E4EA-6FA5-CB2E9EB49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25" y="-115409"/>
            <a:ext cx="2228896" cy="4467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583634-0FFC-F4E4-312F-EEAC956CED05}"/>
              </a:ext>
            </a:extLst>
          </p:cNvPr>
          <p:cNvSpPr/>
          <p:nvPr/>
        </p:nvSpPr>
        <p:spPr>
          <a:xfrm>
            <a:off x="8684219" y="1951334"/>
            <a:ext cx="288187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000" b="0" cap="none" spc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90 cm</a:t>
            </a:r>
            <a:endParaRPr lang="en-GB" sz="3000" b="0" cap="none" spc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000" b="0" cap="none" spc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 kg</a:t>
            </a:r>
            <a:endParaRPr lang="en-GB" sz="3000" b="0" cap="none" spc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000" b="0" cap="none" spc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Uysal –Sessiz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0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tr-TR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ü</a:t>
            </a:r>
            <a:r>
              <a:rPr lang="tr-TR" sz="30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tr-TR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ü</a:t>
            </a:r>
            <a:r>
              <a:rPr lang="tr-TR" sz="30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hayvan</a:t>
            </a:r>
            <a:r>
              <a:rPr lang="tr-TR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ı</a:t>
            </a:r>
            <a:endParaRPr lang="en-GB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tr-TR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ü</a:t>
            </a:r>
            <a:r>
              <a:rPr lang="tr-TR" sz="30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 kaynağı</a:t>
            </a:r>
            <a:r>
              <a:rPr lang="en-GB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tr-TR" sz="3000" b="0" cap="none" spc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BF3FD0-D9E1-C4AC-2E03-6979AC55A67A}"/>
              </a:ext>
            </a:extLst>
          </p:cNvPr>
          <p:cNvSpPr/>
          <p:nvPr/>
        </p:nvSpPr>
        <p:spPr>
          <a:xfrm>
            <a:off x="2563321" y="1028343"/>
            <a:ext cx="3663119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b="0" cap="none" spc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r>
              <a:rPr lang="tr-TR" sz="3000" b="0" cap="none" spc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cm</a:t>
            </a:r>
            <a:endParaRPr lang="en-GB" sz="3000" b="0" cap="none" spc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b="0" cap="none" spc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</a:t>
            </a:r>
            <a:r>
              <a:rPr lang="tr-TR" sz="3000" b="0" cap="none" spc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kg</a:t>
            </a:r>
            <a:endParaRPr lang="en-GB" sz="3000" b="0" cap="none" spc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Asabi </a:t>
            </a:r>
            <a:r>
              <a:rPr lang="en-GB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tr-TR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Gürültücü</a:t>
            </a:r>
            <a:endParaRPr lang="en-GB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b="0" cap="none" spc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Yaln</a:t>
            </a:r>
            <a:r>
              <a:rPr lang="tr-TR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ı</a:t>
            </a:r>
            <a:r>
              <a:rPr lang="en-GB" sz="3000" b="0" cap="none" spc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z, </a:t>
            </a:r>
            <a:r>
              <a:rPr lang="en-GB" sz="3000" b="0" cap="none" spc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kasl</a:t>
            </a:r>
            <a:r>
              <a:rPr lang="tr-TR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ı</a:t>
            </a:r>
            <a:r>
              <a:rPr lang="en-GB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GB" sz="3000" b="0" cap="none" spc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</a:t>
            </a:r>
            <a:r>
              <a:rPr lang="tr-TR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ü</a:t>
            </a:r>
            <a:r>
              <a:rPr lang="en-GB" sz="3000" b="0" cap="none" spc="0" noProof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çl</a:t>
            </a:r>
            <a:r>
              <a:rPr lang="tr-TR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ü</a:t>
            </a:r>
            <a:endParaRPr lang="en-GB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Et </a:t>
            </a:r>
            <a:r>
              <a:rPr lang="tr-TR" sz="30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kaynağı</a:t>
            </a:r>
            <a:r>
              <a:rPr lang="en-GB" sz="3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tr-TR" sz="3000" b="0" cap="none" spc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EE487-2B4E-62FE-012E-52F086445943}"/>
              </a:ext>
            </a:extLst>
          </p:cNvPr>
          <p:cNvSpPr/>
          <p:nvPr/>
        </p:nvSpPr>
        <p:spPr>
          <a:xfrm>
            <a:off x="8376231" y="406457"/>
            <a:ext cx="2348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Alpaka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DE311-6879-CBB8-9043-EFF8E547BE44}"/>
              </a:ext>
            </a:extLst>
          </p:cNvPr>
          <p:cNvSpPr/>
          <p:nvPr/>
        </p:nvSpPr>
        <p:spPr>
          <a:xfrm>
            <a:off x="2545487" y="-55208"/>
            <a:ext cx="2121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LIama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DC1933-B138-C35F-72D8-318410A20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330" y="4796409"/>
            <a:ext cx="4329670" cy="1856609"/>
          </a:xfrm>
          <a:prstGeom prst="rect">
            <a:avLst/>
          </a:prstGeom>
        </p:spPr>
      </p:pic>
      <p:pic>
        <p:nvPicPr>
          <p:cNvPr id="2" name="Picture 1" descr="A red arrow pointing up&#10;&#10;AI-generated content may be incorrect.">
            <a:extLst>
              <a:ext uri="{FF2B5EF4-FFF2-40B4-BE49-F238E27FC236}">
                <a16:creationId xmlns:a16="http://schemas.microsoft.com/office/drawing/2014/main" id="{AF566FD1-3AC8-381E-36AA-4413B4FCC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3434" flipH="1" flipV="1">
            <a:off x="827435" y="4012089"/>
            <a:ext cx="1441210" cy="180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93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map of the world with different colors&#10;&#10;AI-generated content may be incorrect.">
            <a:extLst>
              <a:ext uri="{FF2B5EF4-FFF2-40B4-BE49-F238E27FC236}">
                <a16:creationId xmlns:a16="http://schemas.microsoft.com/office/drawing/2014/main" id="{E69AF169-B7A8-FDE5-96EC-307E38651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0" y="0"/>
            <a:ext cx="4568882" cy="6746240"/>
          </a:xfrm>
          <a:prstGeom prst="rect">
            <a:avLst/>
          </a:prstGeom>
        </p:spPr>
      </p:pic>
      <p:pic>
        <p:nvPicPr>
          <p:cNvPr id="5" name="Picture 4" descr="A map of spain with black text with Iberian Peninsula in the background&#10;&#10;AI-generated content may be incorrect.">
            <a:extLst>
              <a:ext uri="{FF2B5EF4-FFF2-40B4-BE49-F238E27FC236}">
                <a16:creationId xmlns:a16="http://schemas.microsoft.com/office/drawing/2014/main" id="{F806C2EE-A6CE-9510-1669-B1B4552BCF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03" y="-2517"/>
            <a:ext cx="3389947" cy="2635812"/>
          </a:xfrm>
          <a:prstGeom prst="rect">
            <a:avLst/>
          </a:prstGeom>
        </p:spPr>
      </p:pic>
      <p:pic>
        <p:nvPicPr>
          <p:cNvPr id="7" name="Picture 6" descr="A map of the middle east&#10;&#10;AI-generated content may be incorrect.">
            <a:extLst>
              <a:ext uri="{FF2B5EF4-FFF2-40B4-BE49-F238E27FC236}">
                <a16:creationId xmlns:a16="http://schemas.microsoft.com/office/drawing/2014/main" id="{A9553A7D-64EC-E79C-06C2-B2B6E2431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733" y="-2517"/>
            <a:ext cx="3399125" cy="26358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9D5106-F09F-24B5-1BEC-6BC8AA4B59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773"/>
          <a:stretch>
            <a:fillRect/>
          </a:stretch>
        </p:blipFill>
        <p:spPr>
          <a:xfrm>
            <a:off x="5237640" y="2642358"/>
            <a:ext cx="4680282" cy="4103881"/>
          </a:xfrm>
          <a:prstGeom prst="rect">
            <a:avLst/>
          </a:prstGeom>
        </p:spPr>
      </p:pic>
      <p:pic>
        <p:nvPicPr>
          <p:cNvPr id="18" name="Picture 17" descr="A poster with text on it&#10;&#10;AI-generated content may be incorrect.">
            <a:extLst>
              <a:ext uri="{FF2B5EF4-FFF2-40B4-BE49-F238E27FC236}">
                <a16:creationId xmlns:a16="http://schemas.microsoft.com/office/drawing/2014/main" id="{8F64C664-553F-09F4-9BC9-41E613D353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68" y="3373120"/>
            <a:ext cx="2282432" cy="3233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A19297-F0AA-EECF-EF19-68E0EF826343}"/>
              </a:ext>
            </a:extLst>
          </p:cNvPr>
          <p:cNvSpPr txBox="1"/>
          <p:nvPr/>
        </p:nvSpPr>
        <p:spPr>
          <a:xfrm rot="16200000">
            <a:off x="5535679" y="2775400"/>
            <a:ext cx="1370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Alkol</a:t>
            </a:r>
            <a:endParaRPr lang="tr-TR" sz="1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1975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75C34F3C-65D3-CFFF-9D05-74C0AFDDD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066800"/>
            <a:ext cx="3793067" cy="568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79C0CAC-E6DE-6361-6F98-5D4CD600C77D}"/>
              </a:ext>
            </a:extLst>
          </p:cNvPr>
          <p:cNvSpPr/>
          <p:nvPr/>
        </p:nvSpPr>
        <p:spPr>
          <a:xfrm>
            <a:off x="4212540" y="5205953"/>
            <a:ext cx="14300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Al-</a:t>
            </a:r>
            <a:r>
              <a:rPr lang="en-GB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paka</a:t>
            </a:r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8E3832-6BA3-8E2C-8A6B-AA05A1531A48}"/>
              </a:ext>
            </a:extLst>
          </p:cNvPr>
          <p:cNvSpPr/>
          <p:nvPr/>
        </p:nvSpPr>
        <p:spPr>
          <a:xfrm>
            <a:off x="2800350" y="5760720"/>
            <a:ext cx="163830" cy="36195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Picture 5" descr="A red arrow pointing up&#10;&#10;AI-generated content may be incorrect.">
            <a:extLst>
              <a:ext uri="{FF2B5EF4-FFF2-40B4-BE49-F238E27FC236}">
                <a16:creationId xmlns:a16="http://schemas.microsoft.com/office/drawing/2014/main" id="{0B12CD4C-3881-4E49-E8EE-8F5EB9C24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0758">
            <a:off x="3167142" y="4796084"/>
            <a:ext cx="818518" cy="13429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02C457-4436-9D71-4AD3-31599351FE0F}"/>
              </a:ext>
            </a:extLst>
          </p:cNvPr>
          <p:cNvSpPr txBox="1"/>
          <p:nvPr/>
        </p:nvSpPr>
        <p:spPr>
          <a:xfrm>
            <a:off x="6640300" y="576488"/>
            <a:ext cx="296655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</a:t>
            </a:r>
            <a:r>
              <a:rPr lang="en-GB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-</a:t>
            </a:r>
            <a:r>
              <a:rPr lang="tr-TR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kali</a:t>
            </a:r>
            <a:r>
              <a:rPr lang="tr-T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r>
              <a:rPr lang="tr-T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</a:t>
            </a:r>
            <a:r>
              <a:rPr lang="en-GB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-</a:t>
            </a:r>
            <a:r>
              <a:rPr lang="tr-T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kol</a:t>
            </a:r>
          </a:p>
          <a:p>
            <a:r>
              <a:rPr lang="tr-T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</a:t>
            </a:r>
            <a:r>
              <a:rPr lang="en-GB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-</a:t>
            </a:r>
            <a:r>
              <a:rPr lang="tr-TR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batros</a:t>
            </a:r>
            <a:endParaRPr lang="tr-TR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tr-T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</a:t>
            </a:r>
            <a:r>
              <a:rPr lang="en-GB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-</a:t>
            </a:r>
            <a:r>
              <a:rPr lang="tr-TR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manak</a:t>
            </a:r>
            <a:endParaRPr lang="tr-TR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tr-T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</a:t>
            </a:r>
            <a:r>
              <a:rPr lang="en-GB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-</a:t>
            </a:r>
            <a:r>
              <a:rPr lang="tr-TR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goritma</a:t>
            </a:r>
            <a:endParaRPr lang="en-US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en-GB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arsenik</a:t>
            </a:r>
            <a:endParaRPr lang="tr-TR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tr-TR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arsen</a:t>
            </a:r>
            <a:r>
              <a:rPr lang="tr-T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-al</a:t>
            </a:r>
          </a:p>
          <a:p>
            <a:r>
              <a:rPr lang="tr-T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amir-al</a:t>
            </a:r>
          </a:p>
          <a:p>
            <a:r>
              <a:rPr lang="tr-T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a(l)-</a:t>
            </a:r>
            <a:r>
              <a:rPr lang="tr-TR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dobe</a:t>
            </a:r>
            <a:r>
              <a:rPr lang="tr-T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b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tr-T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</a:t>
            </a:r>
            <a:r>
              <a:rPr lang="en-GB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-</a:t>
            </a:r>
            <a:r>
              <a:rPr lang="tr-TR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gebra</a:t>
            </a:r>
            <a:endParaRPr lang="tr-TR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endParaRPr lang="tr-TR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Picture 8" descr="A red arrow pointing up&#10;&#10;AI-generated content may be incorrect.">
            <a:extLst>
              <a:ext uri="{FF2B5EF4-FFF2-40B4-BE49-F238E27FC236}">
                <a16:creationId xmlns:a16="http://schemas.microsoft.com/office/drawing/2014/main" id="{37229BF3-D177-1EBF-B9B3-B3157F6DB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710">
            <a:off x="4946896" y="2432029"/>
            <a:ext cx="1803564" cy="2959142"/>
          </a:xfrm>
          <a:prstGeom prst="rect">
            <a:avLst/>
          </a:prstGeom>
        </p:spPr>
      </p:pic>
      <p:pic>
        <p:nvPicPr>
          <p:cNvPr id="11" name="Picture 10" descr="A painting of a person eating food&#10;&#10;AI-generated content may be incorrect.">
            <a:extLst>
              <a:ext uri="{FF2B5EF4-FFF2-40B4-BE49-F238E27FC236}">
                <a16:creationId xmlns:a16="http://schemas.microsoft.com/office/drawing/2014/main" id="{A63057B8-BD09-229D-A325-CE120B9FA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295" y="260073"/>
            <a:ext cx="3290785" cy="4936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FAD245-29CC-C9E0-26DA-10A2CBCD1CE6}"/>
              </a:ext>
            </a:extLst>
          </p:cNvPr>
          <p:cNvSpPr txBox="1"/>
          <p:nvPr/>
        </p:nvSpPr>
        <p:spPr>
          <a:xfrm>
            <a:off x="8561044" y="5327405"/>
            <a:ext cx="37930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Büyük İskender </a:t>
            </a:r>
            <a:b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Al-</a:t>
            </a:r>
            <a:r>
              <a:rPr lang="en-US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exander</a:t>
            </a:r>
            <a:r>
              <a:rPr lang="en-US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the Great</a:t>
            </a:r>
            <a:endParaRPr lang="tr-TR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1843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9F39C07-6AF5-19C0-7EA4-959BDB84D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09" y="1559138"/>
            <a:ext cx="4716479" cy="26494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9735D4-58DE-9A19-BD74-E3FE8DE9BE49}"/>
              </a:ext>
            </a:extLst>
          </p:cNvPr>
          <p:cNvSpPr txBox="1"/>
          <p:nvPr/>
        </p:nvSpPr>
        <p:spPr>
          <a:xfrm>
            <a:off x="2549062" y="-87658"/>
            <a:ext cx="98715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Al-Khwarizmi   </a:t>
            </a:r>
            <a:r>
              <a:rPr lang="en-GB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  </a:t>
            </a:r>
            <a:r>
              <a:rPr lang="tr-TR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Al</a:t>
            </a:r>
            <a:r>
              <a:rPr lang="en-GB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-</a:t>
            </a:r>
            <a:r>
              <a:rPr lang="tr-TR" sz="4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goritma</a:t>
            </a:r>
            <a:endParaRPr lang="tr-TR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A6F31E-ACDC-1C18-C565-591241FFEF4E}"/>
              </a:ext>
            </a:extLst>
          </p:cNvPr>
          <p:cNvSpPr txBox="1"/>
          <p:nvPr/>
        </p:nvSpPr>
        <p:spPr>
          <a:xfrm>
            <a:off x="303537" y="-26104"/>
            <a:ext cx="2157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Harezmi</a:t>
            </a:r>
            <a:endParaRPr lang="tr-TR" sz="36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C2459A-4B4F-F9B0-BF6B-EEA0F4DC6C1D}"/>
              </a:ext>
            </a:extLst>
          </p:cNvPr>
          <p:cNvGrpSpPr/>
          <p:nvPr/>
        </p:nvGrpSpPr>
        <p:grpSpPr>
          <a:xfrm>
            <a:off x="1492196" y="1559137"/>
            <a:ext cx="3133602" cy="2649432"/>
            <a:chOff x="245856" y="1734342"/>
            <a:chExt cx="5715000" cy="4953000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E3DF5E45-0468-4AEE-ED94-896CAC0D8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856" y="1734342"/>
              <a:ext cx="5715000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F261253-718D-71DA-3F6F-6F76990FCAA7}"/>
                </a:ext>
              </a:extLst>
            </p:cNvPr>
            <p:cNvSpPr/>
            <p:nvPr/>
          </p:nvSpPr>
          <p:spPr>
            <a:xfrm>
              <a:off x="1127760" y="2694038"/>
              <a:ext cx="1762924" cy="1217561"/>
            </a:xfrm>
            <a:prstGeom prst="ellipse">
              <a:avLst/>
            </a:prstGeom>
            <a:noFill/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A94A349-5EC1-E622-8B1C-9EF0D855A96D}"/>
              </a:ext>
            </a:extLst>
          </p:cNvPr>
          <p:cNvSpPr txBox="1"/>
          <p:nvPr/>
        </p:nvSpPr>
        <p:spPr>
          <a:xfrm>
            <a:off x="2816662" y="420856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Algoritma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,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belirli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bir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problemi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çözmek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veya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belirli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bir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amaca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ulasmak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için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çözüm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yolunun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adım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adım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2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tasarlanmasıdır</a:t>
            </a:r>
            <a:r>
              <a:rPr lang="en-GB" sz="32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.</a:t>
            </a:r>
            <a:endParaRPr lang="tr-TR" sz="3200" dirty="0">
              <a:latin typeface="Freestyle Script" panose="030804020302050B04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0D11B8-54A9-605D-FE74-75ADC51E25CB}"/>
              </a:ext>
            </a:extLst>
          </p:cNvPr>
          <p:cNvSpPr txBox="1"/>
          <p:nvPr/>
        </p:nvSpPr>
        <p:spPr>
          <a:xfrm>
            <a:off x="303537" y="6211669"/>
            <a:ext cx="29398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Algoritmik</a:t>
            </a:r>
            <a:r>
              <a:rPr lang="en-GB" sz="36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6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Problemler</a:t>
            </a:r>
            <a:endParaRPr lang="tr-TR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2407E1-89D5-A214-A9DD-B0D8DB0840D1}"/>
              </a:ext>
            </a:extLst>
          </p:cNvPr>
          <p:cNvSpPr txBox="1"/>
          <p:nvPr/>
        </p:nvSpPr>
        <p:spPr>
          <a:xfrm>
            <a:off x="7691340" y="6107497"/>
            <a:ext cx="4174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Algoritmik</a:t>
            </a:r>
            <a:r>
              <a:rPr lang="en-GB" sz="36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6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Olmayan</a:t>
            </a:r>
            <a:r>
              <a:rPr lang="en-GB" sz="3600" b="1" i="0" dirty="0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 </a:t>
            </a:r>
            <a:r>
              <a:rPr lang="en-GB" sz="3600" b="1" i="0" dirty="0" err="1">
                <a:solidFill>
                  <a:srgbClr val="3A3E42"/>
                </a:solidFill>
                <a:effectLst/>
                <a:latin typeface="Freestyle Script" panose="030804020302050B0404" pitchFamily="66" charset="0"/>
              </a:rPr>
              <a:t>Problemler</a:t>
            </a:r>
            <a:endParaRPr lang="tr-TR" sz="3600" dirty="0"/>
          </a:p>
        </p:txBody>
      </p:sp>
      <p:pic>
        <p:nvPicPr>
          <p:cNvPr id="20" name="Picture 19" descr="A red arrow pointing up&#10;&#10;AI-generated content may be incorrect.">
            <a:extLst>
              <a:ext uri="{FF2B5EF4-FFF2-40B4-BE49-F238E27FC236}">
                <a16:creationId xmlns:a16="http://schemas.microsoft.com/office/drawing/2014/main" id="{6F21FC44-3285-5B2B-ADE8-4400CE0F7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22004">
            <a:off x="8487155" y="4384658"/>
            <a:ext cx="1173461" cy="1925320"/>
          </a:xfrm>
          <a:prstGeom prst="rect">
            <a:avLst/>
          </a:prstGeom>
        </p:spPr>
      </p:pic>
      <p:pic>
        <p:nvPicPr>
          <p:cNvPr id="21" name="Picture 20" descr="A red arrow pointing up&#10;&#10;AI-generated content may be incorrect.">
            <a:extLst>
              <a:ext uri="{FF2B5EF4-FFF2-40B4-BE49-F238E27FC236}">
                <a16:creationId xmlns:a16="http://schemas.microsoft.com/office/drawing/2014/main" id="{F3D9E4E6-4E0C-8B3C-7184-BA0176B1D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980203" y="4752279"/>
            <a:ext cx="1353666" cy="17950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851897-2431-4C0D-8B33-98F597039456}"/>
              </a:ext>
            </a:extLst>
          </p:cNvPr>
          <p:cNvSpPr txBox="1"/>
          <p:nvPr/>
        </p:nvSpPr>
        <p:spPr>
          <a:xfrm>
            <a:off x="3243382" y="725158"/>
            <a:ext cx="74737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4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Ójala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(</a:t>
            </a:r>
            <a:r>
              <a:rPr lang="en-US" sz="44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umar</a:t>
            </a:r>
            <a:r>
              <a:rPr lang="en-GB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ı</a:t>
            </a:r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m) </a:t>
            </a:r>
            <a:r>
              <a:rPr lang="en-GB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GB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sym typeface="Wingdings" panose="05000000000000000000" pitchFamily="2" charset="2"/>
              </a:rPr>
              <a:t>     ????</a:t>
            </a:r>
            <a:endParaRPr lang="tr-TR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122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ni Vidi Cine Instagram Konu sadece satranç değil ️ ___________">
            <a:hlinkClick r:id="" action="ppaction://media"/>
            <a:extLst>
              <a:ext uri="{FF2B5EF4-FFF2-40B4-BE49-F238E27FC236}">
                <a16:creationId xmlns:a16="http://schemas.microsoft.com/office/drawing/2014/main" id="{76DCAD8C-B104-73D3-E0B9-DAC25609A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4735" y="-70678"/>
            <a:ext cx="385762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F9085C-1240-4944-2638-33327E789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1" y="-70678"/>
            <a:ext cx="5422824" cy="35417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AAD424-BD0A-F5B0-509C-4A035AE35C05}"/>
              </a:ext>
            </a:extLst>
          </p:cNvPr>
          <p:cNvSpPr/>
          <p:nvPr/>
        </p:nvSpPr>
        <p:spPr>
          <a:xfrm>
            <a:off x="346491" y="3544059"/>
            <a:ext cx="495366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/>
              <a:t>Garry Kasparov </a:t>
            </a:r>
            <a:r>
              <a:rPr lang="en-US" dirty="0" err="1"/>
              <a:t>ve</a:t>
            </a:r>
            <a:r>
              <a:rPr lang="en-US" dirty="0"/>
              <a:t> IBM Deep Blue. May 11, 1997.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06A410-6B56-A9C9-B95C-5CB38FE23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266" y="2025297"/>
            <a:ext cx="2710711" cy="394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3422B32-DA06-A9F4-9CA1-6CB3FD56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9087" y="3632359"/>
            <a:ext cx="2968402" cy="350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09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2154</TotalTime>
  <Words>342</Words>
  <Application>Microsoft Office PowerPoint</Application>
  <PresentationFormat>Widescreen</PresentationFormat>
  <Paragraphs>94</Paragraphs>
  <Slides>43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Aptos</vt:lpstr>
      <vt:lpstr>Aptos Display</vt:lpstr>
      <vt:lpstr>Arial</vt:lpstr>
      <vt:lpstr>Courier New</vt:lpstr>
      <vt:lpstr>Freestyle Script</vt:lpstr>
      <vt:lpstr>Linux Libertine</vt:lpstr>
      <vt:lpstr>TwitterChirp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kahraman kostas</dc:creator>
  <cp:lastModifiedBy>kahraman kostas</cp:lastModifiedBy>
  <cp:revision>50</cp:revision>
  <dcterms:created xsi:type="dcterms:W3CDTF">2025-11-01T11:37:30Z</dcterms:created>
  <dcterms:modified xsi:type="dcterms:W3CDTF">2025-11-27T08:17:43Z</dcterms:modified>
</cp:coreProperties>
</file>